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3"/>
  </p:notesMasterIdLst>
  <p:sldIdLst>
    <p:sldId id="257" r:id="rId3"/>
    <p:sldId id="258" r:id="rId4"/>
    <p:sldId id="302" r:id="rId5"/>
    <p:sldId id="299" r:id="rId6"/>
    <p:sldId id="318" r:id="rId7"/>
    <p:sldId id="261" r:id="rId8"/>
    <p:sldId id="319" r:id="rId9"/>
    <p:sldId id="320" r:id="rId10"/>
    <p:sldId id="321" r:id="rId11"/>
    <p:sldId id="322" r:id="rId12"/>
    <p:sldId id="324" r:id="rId13"/>
    <p:sldId id="325" r:id="rId14"/>
    <p:sldId id="326" r:id="rId15"/>
    <p:sldId id="327" r:id="rId16"/>
    <p:sldId id="328" r:id="rId17"/>
    <p:sldId id="329" r:id="rId18"/>
    <p:sldId id="262" r:id="rId19"/>
    <p:sldId id="276" r:id="rId20"/>
    <p:sldId id="277" r:id="rId21"/>
    <p:sldId id="278" r:id="rId22"/>
    <p:sldId id="279" r:id="rId23"/>
    <p:sldId id="273" r:id="rId24"/>
    <p:sldId id="272" r:id="rId25"/>
    <p:sldId id="281" r:id="rId26"/>
    <p:sldId id="271" r:id="rId27"/>
    <p:sldId id="310" r:id="rId28"/>
    <p:sldId id="311" r:id="rId29"/>
    <p:sldId id="312" r:id="rId30"/>
    <p:sldId id="295" r:id="rId31"/>
    <p:sldId id="315" r:id="rId32"/>
    <p:sldId id="316" r:id="rId33"/>
    <p:sldId id="317" r:id="rId34"/>
    <p:sldId id="330" r:id="rId35"/>
    <p:sldId id="331" r:id="rId36"/>
    <p:sldId id="332" r:id="rId37"/>
    <p:sldId id="333" r:id="rId38"/>
    <p:sldId id="334" r:id="rId39"/>
    <p:sldId id="335" r:id="rId40"/>
    <p:sldId id="336" r:id="rId41"/>
    <p:sldId id="337" r:id="rId42"/>
    <p:sldId id="338" r:id="rId43"/>
    <p:sldId id="297" r:id="rId44"/>
    <p:sldId id="303" r:id="rId45"/>
    <p:sldId id="304" r:id="rId46"/>
    <p:sldId id="305" r:id="rId47"/>
    <p:sldId id="340" r:id="rId48"/>
    <p:sldId id="341" r:id="rId49"/>
    <p:sldId id="343" r:id="rId50"/>
    <p:sldId id="342" r:id="rId51"/>
    <p:sldId id="339"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14" autoAdjust="0"/>
  </p:normalViewPr>
  <p:slideViewPr>
    <p:cSldViewPr>
      <p:cViewPr varScale="1">
        <p:scale>
          <a:sx n="96" d="100"/>
          <a:sy n="96" d="100"/>
        </p:scale>
        <p:origin x="-13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5F0B53-D24A-4208-8E79-B93D52FCE0E0}" type="datetimeFigureOut">
              <a:rPr lang="en-US" smtClean="0"/>
              <a:pPr/>
              <a:t>8/21/2014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9F23C5-FAAC-4A14-AFA5-7C61B8FB1D36}" type="slidenum">
              <a:rPr lang="en-US" smtClean="0"/>
              <a:pPr/>
              <a:t>‹#›</a:t>
            </a:fld>
            <a:endParaRPr lang="en-US"/>
          </a:p>
        </p:txBody>
      </p:sp>
    </p:spTree>
    <p:extLst>
      <p:ext uri="{BB962C8B-B14F-4D97-AF65-F5344CB8AC3E}">
        <p14:creationId xmlns:p14="http://schemas.microsoft.com/office/powerpoint/2010/main" val="268111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r>
              <a:rPr lang="en-US" baseline="0" dirty="0" smtClean="0"/>
              <a:t> include </a:t>
            </a:r>
            <a:r>
              <a:rPr lang="en-US" i="0" baseline="0" dirty="0" smtClean="0"/>
              <a:t>two volumes of journal articles on folktales and oral traditions in Uganda, produced by Ugandan scholars, information on source materials by Elder </a:t>
            </a:r>
            <a:r>
              <a:rPr lang="en-US" i="0" baseline="0" dirty="0" err="1" smtClean="0"/>
              <a:t>Karwemera</a:t>
            </a:r>
            <a:r>
              <a:rPr lang="en-US" i="0" baseline="0" dirty="0" smtClean="0"/>
              <a:t>, English-language versions of Rwandan folktales translated and provided by Dr. </a:t>
            </a:r>
            <a:r>
              <a:rPr lang="en-US" i="0" baseline="0" dirty="0" err="1" smtClean="0"/>
              <a:t>Abubaker</a:t>
            </a:r>
            <a:r>
              <a:rPr lang="en-US" i="0" baseline="0" dirty="0" smtClean="0"/>
              <a:t> </a:t>
            </a:r>
            <a:r>
              <a:rPr lang="en-US" i="0" baseline="0" dirty="0" err="1" smtClean="0"/>
              <a:t>Keterrega</a:t>
            </a:r>
            <a:r>
              <a:rPr lang="en-US" i="0" baseline="0" dirty="0" smtClean="0"/>
              <a:t>, etc.. </a:t>
            </a:r>
            <a:endParaRPr lang="en-US" dirty="0" smtClean="0"/>
          </a:p>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 of</a:t>
            </a:r>
            <a:r>
              <a:rPr lang="en-US" baseline="0" dirty="0" smtClean="0"/>
              <a:t> </a:t>
            </a:r>
            <a:r>
              <a:rPr lang="en-US" i="1" baseline="0" dirty="0" smtClean="0"/>
              <a:t>Tomlinson Hill – </a:t>
            </a:r>
            <a:r>
              <a:rPr lang="en-US" i="0" baseline="0" dirty="0" smtClean="0"/>
              <a:t>Chris Tomlinson</a:t>
            </a:r>
            <a:endParaRPr lang="en-US" dirty="0"/>
          </a:p>
        </p:txBody>
      </p:sp>
      <p:sp>
        <p:nvSpPr>
          <p:cNvPr id="4" name="Slide Number Placeholder 3"/>
          <p:cNvSpPr>
            <a:spLocks noGrp="1"/>
          </p:cNvSpPr>
          <p:nvPr>
            <p:ph type="sldNum" sz="quarter" idx="10"/>
          </p:nvPr>
        </p:nvSpPr>
        <p:spPr/>
        <p:txBody>
          <a:bodyPr/>
          <a:lstStyle/>
          <a:p>
            <a:fld id="{289F23C5-FAAC-4A14-AFA5-7C61B8FB1D36}" type="slidenum">
              <a:rPr lang="en-US" smtClean="0"/>
              <a:pPr/>
              <a:t>31</a:t>
            </a:fld>
            <a:endParaRPr lang="en-US"/>
          </a:p>
        </p:txBody>
      </p:sp>
    </p:spTree>
    <p:extLst>
      <p:ext uri="{BB962C8B-B14F-4D97-AF65-F5344CB8AC3E}">
        <p14:creationId xmlns:p14="http://schemas.microsoft.com/office/powerpoint/2010/main" val="1291548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F23C5-FAAC-4A14-AFA5-7C61B8FB1D36}" type="slidenum">
              <a:rPr lang="en-US" smtClean="0"/>
              <a:pPr/>
              <a:t>32</a:t>
            </a:fld>
            <a:endParaRPr lang="en-US"/>
          </a:p>
        </p:txBody>
      </p:sp>
    </p:spTree>
    <p:extLst>
      <p:ext uri="{BB962C8B-B14F-4D97-AF65-F5344CB8AC3E}">
        <p14:creationId xmlns:p14="http://schemas.microsoft.com/office/powerpoint/2010/main" val="258393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51370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pPr/>
              <a:t>49</a:t>
            </a:fld>
            <a:endParaRPr lang="en-US"/>
          </a:p>
        </p:txBody>
      </p:sp>
    </p:spTree>
    <p:extLst>
      <p:ext uri="{BB962C8B-B14F-4D97-AF65-F5344CB8AC3E}">
        <p14:creationId xmlns:p14="http://schemas.microsoft.com/office/powerpoint/2010/main" val="1638325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Operational Plan Goal category: </a:t>
            </a:r>
          </a:p>
          <a:p>
            <a:r>
              <a:rPr lang="en-US" sz="1200" b="1" kern="1200" dirty="0" smtClean="0">
                <a:solidFill>
                  <a:schemeClr val="tx1"/>
                </a:solidFill>
                <a:latin typeface="+mn-lt"/>
                <a:ea typeface="+mn-ea"/>
                <a:cs typeface="+mn-cs"/>
              </a:rPr>
              <a:t>Diversity</a:t>
            </a:r>
            <a:r>
              <a:rPr lang="en-US" sz="1200" kern="1200" dirty="0" smtClean="0">
                <a:solidFill>
                  <a:schemeClr val="tx1"/>
                </a:solidFill>
                <a:latin typeface="+mn-lt"/>
                <a:ea typeface="+mn-ea"/>
                <a:cs typeface="+mn-cs"/>
              </a:rPr>
              <a:t>: “Create a campus climate that is supportive of cultural differences and respectful of all constituents.”</a:t>
            </a:r>
          </a:p>
          <a:p>
            <a:r>
              <a:rPr lang="en-US" sz="1200" kern="1200" dirty="0" smtClean="0">
                <a:solidFill>
                  <a:schemeClr val="tx1"/>
                </a:solidFill>
                <a:latin typeface="+mn-lt"/>
                <a:ea typeface="+mn-ea"/>
                <a:cs typeface="+mn-cs"/>
              </a:rPr>
              <a:t> Goal:  that global education is being infused into curricula and the student experience.</a:t>
            </a:r>
          </a:p>
          <a:p>
            <a:r>
              <a:rPr lang="en-US" sz="1200" b="1" kern="1200" dirty="0" smtClean="0">
                <a:solidFill>
                  <a:schemeClr val="tx1"/>
                </a:solidFill>
                <a:latin typeface="+mn-lt"/>
                <a:ea typeface="+mn-ea"/>
                <a:cs typeface="+mn-cs"/>
              </a:rPr>
              <a:t> Identify global region(s) for a three-year educational focus.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International Committee:  Africa 2013-2016</a:t>
            </a:r>
          </a:p>
          <a:p>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Launch international faculty development program and design 10 curricular infusion projects.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2013-14:  Uganda/Rwanda Faculty International Seminar</a:t>
            </a:r>
          </a:p>
          <a:p>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Complete review of and update study abroad guidelines for safety and legal clearance.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Accomplished Dec 13 with revisions Feb 14</a:t>
            </a:r>
          </a:p>
          <a:p>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Hold dialogue with faculty groups on the importance of global education.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IE Summit</a:t>
            </a:r>
          </a:p>
          <a:p>
            <a:r>
              <a:rPr lang="en-US" sz="1200" kern="1200" dirty="0" smtClean="0">
                <a:solidFill>
                  <a:schemeClr val="tx1"/>
                </a:solidFill>
                <a:latin typeface="+mn-lt"/>
                <a:ea typeface="+mn-ea"/>
                <a:cs typeface="+mn-cs"/>
              </a:rPr>
              <a:t> Global Gurus Hangout</a:t>
            </a:r>
          </a:p>
          <a:p>
            <a:r>
              <a:rPr lang="en-US" sz="1200" kern="1200" dirty="0" smtClean="0">
                <a:solidFill>
                  <a:schemeClr val="tx1"/>
                </a:solidFill>
                <a:latin typeface="+mn-lt"/>
                <a:ea typeface="+mn-ea"/>
                <a:cs typeface="+mn-cs"/>
              </a:rPr>
              <a:t> Global Learning Outcomes working group</a:t>
            </a:r>
          </a:p>
          <a:p>
            <a:r>
              <a:rPr lang="en-US" sz="1200" kern="1200" dirty="0" smtClean="0">
                <a:solidFill>
                  <a:schemeClr val="tx1"/>
                </a:solidFill>
                <a:latin typeface="+mn-lt"/>
                <a:ea typeface="+mn-ea"/>
                <a:cs typeface="+mn-cs"/>
              </a:rPr>
              <a:t> GLO course mapping group</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0FF3988-47C0-40D3-BA22-82E1732463C9}" type="slidenum">
              <a:rPr lang="en-US" altLang="en-US" smtClean="0">
                <a:solidFill>
                  <a:srgbClr val="000000"/>
                </a:solidFill>
                <a:latin typeface="Calibri" pitchFamily="34" charset="0"/>
              </a:rPr>
              <a:pPr eaLnBrk="1" fontAlgn="base" hangingPunct="1">
                <a:spcBef>
                  <a:spcPct val="0"/>
                </a:spcBef>
                <a:spcAft>
                  <a:spcPct val="0"/>
                </a:spcAft>
              </a:pPr>
              <a:t>5</a:t>
            </a:fld>
            <a:endParaRPr lang="en-US" altLang="en-US" smtClean="0">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FA1F0-EF4B-4F14-A644-1C2CB99C5CFE}" type="slidenum">
              <a:rPr lang="en-US" smtClean="0">
                <a:solidFill>
                  <a:srgbClr val="000000"/>
                </a:solidFill>
              </a:rPr>
              <a:pPr>
                <a:defRPr/>
              </a:pPr>
              <a:t>8</a:t>
            </a:fld>
            <a:endParaRPr 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984FE-49D0-4B92-9E05-8BD9FB5B56D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37794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8417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08367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95748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userDrawn="1"/>
        </p:nvGraphicFramePr>
        <p:xfrm>
          <a:off x="304800" y="1752600"/>
          <a:ext cx="5621338" cy="4343400"/>
        </p:xfrm>
        <a:graphic>
          <a:graphicData uri="http://schemas.openxmlformats.org/presentationml/2006/ole">
            <mc:AlternateContent xmlns:mc="http://schemas.openxmlformats.org/markup-compatibility/2006">
              <mc:Choice xmlns:v="urn:schemas-microsoft-com:vml" Requires="v">
                <p:oleObj spid="_x0000_s1029" name="Acrobat Document" r:id="rId3" imgW="7543665" imgH="5829300" progId="AcroExch.Document.11">
                  <p:embed/>
                </p:oleObj>
              </mc:Choice>
              <mc:Fallback>
                <p:oleObj name="Acrobat Document" r:id="rId3" imgW="7543665" imgH="5829300" progId="AcroExch.Document.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562133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9"/>
          <p:cNvSpPr txBox="1">
            <a:spLocks noChangeArrowheads="1"/>
          </p:cNvSpPr>
          <p:nvPr userDrawn="1"/>
        </p:nvSpPr>
        <p:spPr bwMode="auto">
          <a:xfrm>
            <a:off x="6172200" y="1752600"/>
            <a:ext cx="2590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b="1">
                <a:solidFill>
                  <a:prstClr val="white"/>
                </a:solidFill>
                <a:latin typeface="Calibri" pitchFamily="34" charset="0"/>
              </a:rPr>
              <a:t>Internationalization: </a:t>
            </a:r>
            <a:r>
              <a:rPr lang="en-US">
                <a:solidFill>
                  <a:prstClr val="white"/>
                </a:solidFill>
                <a:latin typeface="Calibri" pitchFamily="34" charset="0"/>
              </a:rPr>
              <a:t>Builds on principles of international education to enable faculty to acquire competencies in intercultural communication, effectively internationalize their curricula, articulate global learning outcomes, and establish assessment protocols to ensure the acquisition of global competencies by all students. </a:t>
            </a:r>
          </a:p>
        </p:txBody>
      </p:sp>
      <p:sp>
        <p:nvSpPr>
          <p:cNvPr id="4" name="Date Placeholder 3"/>
          <p:cNvSpPr>
            <a:spLocks noGrp="1"/>
          </p:cNvSpPr>
          <p:nvPr>
            <p:ph type="dt" sz="half" idx="10"/>
          </p:nvPr>
        </p:nvSpPr>
        <p:spPr/>
        <p:txBody>
          <a:bodyPr/>
          <a:lstStyle>
            <a:lvl1pPr>
              <a:defRPr/>
            </a:lvl1pPr>
          </a:lstStyle>
          <a:p>
            <a:pPr>
              <a:defRPr/>
            </a:pPr>
            <a:fld id="{F9F26D2F-93F4-4870-8B7C-1045FE47284F}" type="datetimeFigureOut">
              <a:rPr lang="en-US"/>
              <a:pPr>
                <a:defRPr/>
              </a:pPr>
              <a:t>8/21/2014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B904CB-E23E-43CD-92E9-EE8EA18F9A15}" type="slidenum">
              <a:rPr lang="en-US"/>
              <a:pPr>
                <a:defRPr/>
              </a:pPr>
              <a:t>‹#›</a:t>
            </a:fld>
            <a:endParaRPr lang="en-US"/>
          </a:p>
        </p:txBody>
      </p:sp>
    </p:spTree>
    <p:extLst>
      <p:ext uri="{BB962C8B-B14F-4D97-AF65-F5344CB8AC3E}">
        <p14:creationId xmlns:p14="http://schemas.microsoft.com/office/powerpoint/2010/main" val="2255716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8"/>
          <p:cNvSpPr txBox="1">
            <a:spLocks noChangeArrowheads="1"/>
          </p:cNvSpPr>
          <p:nvPr userDrawn="1"/>
        </p:nvSpPr>
        <p:spPr bwMode="auto">
          <a:xfrm>
            <a:off x="381000" y="1752600"/>
            <a:ext cx="84582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2800">
                <a:solidFill>
                  <a:prstClr val="white"/>
                </a:solidFill>
                <a:latin typeface="Calibri" pitchFamily="34" charset="0"/>
              </a:rPr>
              <a:t>My role involves helping to integrate “Teaching Africa Today” into Academy programming for the next 2 years.</a:t>
            </a:r>
          </a:p>
          <a:p>
            <a:pPr eaLnBrk="1" fontAlgn="base" hangingPunct="1">
              <a:spcBef>
                <a:spcPct val="0"/>
              </a:spcBef>
              <a:spcAft>
                <a:spcPct val="0"/>
              </a:spcAft>
            </a:pPr>
            <a:r>
              <a:rPr lang="en-US" sz="2800">
                <a:solidFill>
                  <a:prstClr val="white"/>
                </a:solidFill>
                <a:latin typeface="Calibri" pitchFamily="34" charset="0"/>
              </a:rPr>
              <a:t>Programs I will lead include:</a:t>
            </a:r>
          </a:p>
          <a:p>
            <a:pPr eaLnBrk="1" fontAlgn="base" hangingPunct="1">
              <a:spcBef>
                <a:spcPct val="0"/>
              </a:spcBef>
              <a:spcAft>
                <a:spcPct val="0"/>
              </a:spcAft>
            </a:pPr>
            <a:r>
              <a:rPr lang="en-US" sz="2800" b="1">
                <a:solidFill>
                  <a:prstClr val="white"/>
                </a:solidFill>
                <a:latin typeface="Calibri" pitchFamily="34" charset="0"/>
              </a:rPr>
              <a:t>Fall 2014: </a:t>
            </a:r>
          </a:p>
          <a:p>
            <a:pPr eaLnBrk="1" fontAlgn="base" hangingPunct="1">
              <a:spcBef>
                <a:spcPct val="0"/>
              </a:spcBef>
              <a:spcAft>
                <a:spcPct val="0"/>
              </a:spcAft>
              <a:buFont typeface="Arial" charset="0"/>
              <a:buChar char="•"/>
            </a:pPr>
            <a:r>
              <a:rPr lang="en-US">
                <a:solidFill>
                  <a:prstClr val="white"/>
                </a:solidFill>
                <a:latin typeface="Calibri" pitchFamily="34" charset="0"/>
              </a:rPr>
              <a:t> International Human Rights Expo, Oct. 29, 9 a.m.-4 p.m.</a:t>
            </a:r>
          </a:p>
          <a:p>
            <a:pPr eaLnBrk="1" fontAlgn="base" hangingPunct="1">
              <a:spcBef>
                <a:spcPct val="0"/>
              </a:spcBef>
              <a:spcAft>
                <a:spcPct val="0"/>
              </a:spcAft>
              <a:buFont typeface="Arial" charset="0"/>
              <a:buChar char="•"/>
            </a:pPr>
            <a:r>
              <a:rPr lang="en-US">
                <a:solidFill>
                  <a:prstClr val="white"/>
                </a:solidFill>
                <a:latin typeface="Calibri" pitchFamily="34" charset="0"/>
              </a:rPr>
              <a:t> Read Around the World: Dinaw Mengetsu’s </a:t>
            </a:r>
            <a:r>
              <a:rPr lang="en-US" i="1">
                <a:solidFill>
                  <a:prstClr val="white"/>
                </a:solidFill>
                <a:latin typeface="Calibri" pitchFamily="34" charset="0"/>
              </a:rPr>
              <a:t>All Our Names</a:t>
            </a:r>
            <a:r>
              <a:rPr lang="en-US">
                <a:solidFill>
                  <a:prstClr val="white"/>
                </a:solidFill>
                <a:latin typeface="Calibri" pitchFamily="34" charset="0"/>
              </a:rPr>
              <a:t>, Friday, Oct. 31, 12-2 p.m.</a:t>
            </a:r>
          </a:p>
          <a:p>
            <a:pPr eaLnBrk="1" fontAlgn="base" hangingPunct="1">
              <a:spcBef>
                <a:spcPct val="0"/>
              </a:spcBef>
              <a:spcAft>
                <a:spcPct val="0"/>
              </a:spcAft>
              <a:buFont typeface="Arial" charset="0"/>
              <a:buChar char="•"/>
            </a:pPr>
            <a:r>
              <a:rPr lang="en-US">
                <a:solidFill>
                  <a:prstClr val="white"/>
                </a:solidFill>
                <a:latin typeface="Calibri" pitchFamily="34" charset="0"/>
              </a:rPr>
              <a:t> Global Gurus: Peace-building by Women’s Collectives in Rwanda and Uganda, co-presentation with Valerie Walker, Tuesday, November 4 from 3:30-4:45 p.m.</a:t>
            </a:r>
          </a:p>
          <a:p>
            <a:pPr eaLnBrk="1" fontAlgn="base" hangingPunct="1">
              <a:spcBef>
                <a:spcPct val="0"/>
              </a:spcBef>
              <a:spcAft>
                <a:spcPct val="0"/>
              </a:spcAft>
              <a:buFont typeface="Arial" charset="0"/>
              <a:buNone/>
            </a:pPr>
            <a:endParaRPr lang="en-US">
              <a:solidFill>
                <a:prstClr val="white"/>
              </a:solidFill>
              <a:latin typeface="Calibri" pitchFamily="34" charset="0"/>
            </a:endParaRPr>
          </a:p>
          <a:p>
            <a:pPr eaLnBrk="1" fontAlgn="base" hangingPunct="1">
              <a:spcBef>
                <a:spcPct val="0"/>
              </a:spcBef>
              <a:spcAft>
                <a:spcPct val="0"/>
              </a:spcAft>
              <a:buFont typeface="Arial" charset="0"/>
              <a:buNone/>
            </a:pPr>
            <a:r>
              <a:rPr lang="en-US" sz="2800" b="1">
                <a:solidFill>
                  <a:prstClr val="white"/>
                </a:solidFill>
                <a:latin typeface="Calibri" pitchFamily="34" charset="0"/>
              </a:rPr>
              <a:t>Spring 2015: </a:t>
            </a:r>
          </a:p>
          <a:p>
            <a:pPr eaLnBrk="1" fontAlgn="base" hangingPunct="1">
              <a:spcBef>
                <a:spcPct val="0"/>
              </a:spcBef>
              <a:spcAft>
                <a:spcPct val="0"/>
              </a:spcAft>
              <a:buFont typeface="Arial" charset="0"/>
              <a:buNone/>
            </a:pPr>
            <a:r>
              <a:rPr lang="en-US">
                <a:solidFill>
                  <a:prstClr val="white"/>
                </a:solidFill>
                <a:latin typeface="Calibri" pitchFamily="34" charset="0"/>
              </a:rPr>
              <a:t>GEC for 3 credits: Teaching about Human Rights: Focus on Rwanda and Uganda: </a:t>
            </a:r>
          </a:p>
          <a:p>
            <a:pPr eaLnBrk="1" fontAlgn="base" hangingPunct="1">
              <a:spcBef>
                <a:spcPct val="0"/>
              </a:spcBef>
              <a:spcAft>
                <a:spcPct val="0"/>
              </a:spcAft>
              <a:buFont typeface="Arial" charset="0"/>
              <a:buNone/>
            </a:pPr>
            <a:r>
              <a:rPr lang="en-US">
                <a:solidFill>
                  <a:prstClr val="white"/>
                </a:solidFill>
                <a:latin typeface="Calibri" pitchFamily="34" charset="0"/>
              </a:rPr>
              <a:t>Atrocity, Transitional Justice, and Peacebuilding.</a:t>
            </a:r>
          </a:p>
          <a:p>
            <a:pPr eaLnBrk="1" fontAlgn="base" hangingPunct="1">
              <a:spcBef>
                <a:spcPct val="0"/>
              </a:spcBef>
              <a:spcAft>
                <a:spcPct val="0"/>
              </a:spcAft>
              <a:buFont typeface="Arial" charset="0"/>
              <a:buNone/>
            </a:pPr>
            <a:endParaRPr lang="en-US">
              <a:solidFill>
                <a:prstClr val="white"/>
              </a:solidFill>
              <a:latin typeface="Calibri" pitchFamily="34" charset="0"/>
            </a:endParaRPr>
          </a:p>
          <a:p>
            <a:pPr eaLnBrk="1" fontAlgn="base" hangingPunct="1">
              <a:spcBef>
                <a:spcPct val="0"/>
              </a:spcBef>
              <a:spcAft>
                <a:spcPct val="0"/>
              </a:spcAft>
            </a:pPr>
            <a:endParaRPr lang="en-US" sz="3200">
              <a:solidFill>
                <a:prstClr val="white"/>
              </a:solidFill>
              <a:latin typeface="Calibri" pitchFamily="34" charset="0"/>
            </a:endParaRPr>
          </a:p>
        </p:txBody>
      </p:sp>
      <p:sp>
        <p:nvSpPr>
          <p:cNvPr id="3" name="Date Placeholder 3"/>
          <p:cNvSpPr>
            <a:spLocks noGrp="1"/>
          </p:cNvSpPr>
          <p:nvPr>
            <p:ph type="dt" sz="half" idx="10"/>
          </p:nvPr>
        </p:nvSpPr>
        <p:spPr/>
        <p:txBody>
          <a:bodyPr/>
          <a:lstStyle>
            <a:lvl1pPr>
              <a:defRPr/>
            </a:lvl1pPr>
          </a:lstStyle>
          <a:p>
            <a:pPr>
              <a:defRPr/>
            </a:pPr>
            <a:fld id="{6249AE74-31AD-4729-99F2-D62FB151B81B}" type="datetimeFigureOut">
              <a:rPr lang="en-US"/>
              <a:pPr>
                <a:defRPr/>
              </a:pPr>
              <a:t>8/21/2014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7072405-F30A-4718-AADA-2D061A44B4C0}" type="slidenum">
              <a:rPr lang="en-US"/>
              <a:pPr>
                <a:defRPr/>
              </a:pPr>
              <a:t>‹#›</a:t>
            </a:fld>
            <a:endParaRPr lang="en-US"/>
          </a:p>
        </p:txBody>
      </p:sp>
    </p:spTree>
    <p:extLst>
      <p:ext uri="{BB962C8B-B14F-4D97-AF65-F5344CB8AC3E}">
        <p14:creationId xmlns:p14="http://schemas.microsoft.com/office/powerpoint/2010/main" val="3481378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1828800"/>
            <a:ext cx="5867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Harper and Makarere Chuss Photo.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51400" y="32766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a:defRPr/>
            </a:lvl1pPr>
          </a:lstStyle>
          <a:p>
            <a:pPr>
              <a:defRPr/>
            </a:pPr>
            <a:fld id="{ED6FF370-7AC9-4447-B970-1BA1F744CE90}" type="datetimeFigureOut">
              <a:rPr lang="en-US"/>
              <a:pPr>
                <a:defRPr/>
              </a:pPr>
              <a:t>8/21/2014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1186DA42-9540-4801-8613-D728DCD5A06C}" type="slidenum">
              <a:rPr lang="en-US"/>
              <a:pPr>
                <a:defRPr/>
              </a:pPr>
              <a:t>‹#›</a:t>
            </a:fld>
            <a:endParaRPr lang="en-US"/>
          </a:p>
        </p:txBody>
      </p:sp>
    </p:spTree>
    <p:extLst>
      <p:ext uri="{BB962C8B-B14F-4D97-AF65-F5344CB8AC3E}">
        <p14:creationId xmlns:p14="http://schemas.microsoft.com/office/powerpoint/2010/main" val="1568505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8" descr="Uganda and Rwanda May &amp; June 2014 1006.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52600" y="1676400"/>
            <a:ext cx="5638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828800" y="5410200"/>
            <a:ext cx="5486400" cy="762000"/>
          </a:xfrm>
        </p:spPr>
        <p:txBody>
          <a:bodyPr>
            <a:normAutofit/>
          </a:bodyPr>
          <a:lstStyle>
            <a:lvl1pPr marL="0" indent="0" algn="ctr">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BE026DDC-FD51-4181-A387-0C01E39AA48F}" type="datetimeFigureOut">
              <a:rPr lang="en-US"/>
              <a:pPr>
                <a:defRPr/>
              </a:pPr>
              <a:t>8/21/2014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48E560-F29A-4799-B6E2-A69D33866B48}" type="slidenum">
              <a:rPr lang="en-US"/>
              <a:pPr>
                <a:defRPr/>
              </a:pPr>
              <a:t>‹#›</a:t>
            </a:fld>
            <a:endParaRPr lang="en-US"/>
          </a:p>
        </p:txBody>
      </p:sp>
    </p:spTree>
    <p:extLst>
      <p:ext uri="{BB962C8B-B14F-4D97-AF65-F5344CB8AC3E}">
        <p14:creationId xmlns:p14="http://schemas.microsoft.com/office/powerpoint/2010/main" val="3922417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8" descr="17929_InltStudies_Display_JPEG.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userDrawn="1"/>
        </p:nvSpPr>
        <p:spPr bwMode="auto">
          <a:xfrm>
            <a:off x="1447800" y="457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3200">
                <a:solidFill>
                  <a:srgbClr val="FFFFFF"/>
                </a:solidFill>
                <a:latin typeface="Calibri" pitchFamily="34" charset="0"/>
              </a:rPr>
              <a:t> Academy for Teaching Excellence</a:t>
            </a:r>
          </a:p>
        </p:txBody>
      </p:sp>
      <p:sp>
        <p:nvSpPr>
          <p:cNvPr id="5" name="TextBox 4"/>
          <p:cNvSpPr txBox="1"/>
          <p:nvPr userDrawn="1"/>
        </p:nvSpPr>
        <p:spPr>
          <a:xfrm>
            <a:off x="457200" y="1752600"/>
            <a:ext cx="8305800" cy="4800600"/>
          </a:xfrm>
          <a:prstGeom prst="rect">
            <a:avLst/>
          </a:prstGeom>
          <a:noFill/>
        </p:spPr>
        <p:txBody>
          <a:bodyPr>
            <a:spAutoFit/>
          </a:bodyPr>
          <a:lstStyle/>
          <a:p>
            <a:pPr>
              <a:defRPr/>
            </a:pPr>
            <a:r>
              <a:rPr lang="en-US" dirty="0">
                <a:solidFill>
                  <a:prstClr val="white"/>
                </a:solidFill>
                <a:cs typeface="Arial" charset="0"/>
              </a:rPr>
              <a:t>		</a:t>
            </a:r>
            <a:r>
              <a:rPr lang="en-US" sz="3200" dirty="0">
                <a:solidFill>
                  <a:prstClr val="white"/>
                </a:solidFill>
                <a:cs typeface="Arial" charset="0"/>
              </a:rPr>
              <a:t>Dr. Edith Ruth Natukunda-Togboa:</a:t>
            </a:r>
          </a:p>
          <a:p>
            <a:pPr lvl="1">
              <a:defRPr/>
            </a:pPr>
            <a:r>
              <a:rPr lang="en-US" dirty="0">
                <a:solidFill>
                  <a:prstClr val="white"/>
                </a:solidFill>
                <a:cs typeface="Arial" charset="0"/>
              </a:rPr>
              <a:t>		</a:t>
            </a:r>
            <a:r>
              <a:rPr lang="en-US" sz="2400" dirty="0">
                <a:solidFill>
                  <a:prstClr val="white"/>
                </a:solidFill>
                <a:cs typeface="Arial" charset="0"/>
              </a:rPr>
              <a:t>* Expert in writing about conflict.</a:t>
            </a:r>
          </a:p>
          <a:p>
            <a:pPr lvl="1">
              <a:defRPr/>
            </a:pPr>
            <a:r>
              <a:rPr lang="en-US" sz="2400" dirty="0">
                <a:solidFill>
                  <a:prstClr val="white"/>
                </a:solidFill>
                <a:cs typeface="Arial" charset="0"/>
              </a:rPr>
              <a:t>		* Currently working on article about East African women’s 		writing about conflict. </a:t>
            </a:r>
          </a:p>
          <a:p>
            <a:pPr lvl="1" indent="-457200">
              <a:defRPr/>
            </a:pPr>
            <a:endParaRPr lang="en-US" sz="3200" dirty="0">
              <a:solidFill>
                <a:prstClr val="white"/>
              </a:solidFill>
              <a:cs typeface="Arial" charset="0"/>
            </a:endParaRPr>
          </a:p>
          <a:p>
            <a:pPr lvl="1" indent="-457200">
              <a:defRPr/>
            </a:pPr>
            <a:r>
              <a:rPr lang="en-US" sz="3200" dirty="0">
                <a:solidFill>
                  <a:prstClr val="white"/>
                </a:solidFill>
                <a:cs typeface="Arial" charset="0"/>
              </a:rPr>
              <a:t>Dr. Susan Kiguli:</a:t>
            </a:r>
          </a:p>
          <a:p>
            <a:pPr lvl="1" indent="-338138">
              <a:buFont typeface="Arial" charset="0"/>
              <a:buChar char="•"/>
              <a:defRPr/>
            </a:pPr>
            <a:r>
              <a:rPr lang="en-US" sz="2400" dirty="0">
                <a:solidFill>
                  <a:prstClr val="white"/>
                </a:solidFill>
                <a:cs typeface="Arial" charset="0"/>
              </a:rPr>
              <a:t>Poet with concentration on Ugandan and </a:t>
            </a:r>
          </a:p>
          <a:p>
            <a:pPr lvl="1" indent="-338138">
              <a:buFont typeface="Arial" charset="0"/>
              <a:buNone/>
              <a:defRPr/>
            </a:pPr>
            <a:r>
              <a:rPr lang="en-US" sz="2400" dirty="0">
                <a:solidFill>
                  <a:prstClr val="white"/>
                </a:solidFill>
                <a:cs typeface="Arial" charset="0"/>
              </a:rPr>
              <a:t>	Rwandan culture.</a:t>
            </a:r>
          </a:p>
          <a:p>
            <a:pPr lvl="1" indent="-338138">
              <a:buFont typeface="Arial" charset="0"/>
              <a:buChar char="•"/>
              <a:defRPr/>
            </a:pPr>
            <a:r>
              <a:rPr lang="en-US" sz="2400" dirty="0">
                <a:solidFill>
                  <a:prstClr val="white"/>
                </a:solidFill>
                <a:cs typeface="Arial" charset="0"/>
              </a:rPr>
              <a:t>Key poems: “My Mother in Three Photographs” </a:t>
            </a:r>
          </a:p>
          <a:p>
            <a:pPr lvl="1" indent="-338138">
              <a:buFont typeface="Arial" charset="0"/>
              <a:buNone/>
              <a:defRPr/>
            </a:pPr>
            <a:r>
              <a:rPr lang="en-US" sz="2400" dirty="0">
                <a:solidFill>
                  <a:prstClr val="white"/>
                </a:solidFill>
                <a:cs typeface="Arial" charset="0"/>
              </a:rPr>
              <a:t>	and “Mothers Sing a Lullaby (after the 1994 </a:t>
            </a:r>
          </a:p>
          <a:p>
            <a:pPr lvl="1" indent="-338138">
              <a:buFont typeface="Arial" charset="0"/>
              <a:buNone/>
              <a:defRPr/>
            </a:pPr>
            <a:r>
              <a:rPr lang="en-US" sz="2400" dirty="0">
                <a:solidFill>
                  <a:prstClr val="white"/>
                </a:solidFill>
                <a:cs typeface="Arial" charset="0"/>
              </a:rPr>
              <a:t>	Rwandan genocide).”</a:t>
            </a:r>
          </a:p>
          <a:p>
            <a:pPr>
              <a:defRPr/>
            </a:pPr>
            <a:endParaRPr lang="en-US" dirty="0">
              <a:solidFill>
                <a:prstClr val="white"/>
              </a:solidFill>
              <a:cs typeface="Arial" charset="0"/>
            </a:endParaRPr>
          </a:p>
        </p:txBody>
      </p:sp>
      <p:pic>
        <p:nvPicPr>
          <p:cNvPr id="6" name="Picture 11" descr="Edith close up.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200" y="1828800"/>
            <a:ext cx="17748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Susan Kiguli close up.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10400" y="4191000"/>
            <a:ext cx="1755775"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9E9D4F2F-4102-4E8D-A334-7D1E8416564B}" type="datetimeFigureOut">
              <a:rPr lang="en-US"/>
              <a:pPr>
                <a:defRPr/>
              </a:pPr>
              <a:t>8/21/2014</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0BD65564-9733-4657-80A9-093871AB5125}" type="slidenum">
              <a:rPr lang="en-US"/>
              <a:pPr>
                <a:defRPr/>
              </a:pPr>
              <a:t>‹#›</a:t>
            </a:fld>
            <a:endParaRPr lang="en-US"/>
          </a:p>
        </p:txBody>
      </p:sp>
    </p:spTree>
    <p:extLst>
      <p:ext uri="{BB962C8B-B14F-4D97-AF65-F5344CB8AC3E}">
        <p14:creationId xmlns:p14="http://schemas.microsoft.com/office/powerpoint/2010/main" val="1746249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8" descr="17929_InltStudies_Display_JPEG.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userDrawn="1"/>
        </p:nvSpPr>
        <p:spPr bwMode="auto">
          <a:xfrm>
            <a:off x="1447800" y="457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3200">
                <a:solidFill>
                  <a:srgbClr val="FFFFFF"/>
                </a:solidFill>
                <a:latin typeface="Calibri" pitchFamily="34" charset="0"/>
              </a:rPr>
              <a:t> Academy for Teaching Excellence</a:t>
            </a:r>
          </a:p>
        </p:txBody>
      </p:sp>
      <p:sp>
        <p:nvSpPr>
          <p:cNvPr id="5" name="TextBox 4"/>
          <p:cNvSpPr txBox="1"/>
          <p:nvPr userDrawn="1"/>
        </p:nvSpPr>
        <p:spPr>
          <a:xfrm>
            <a:off x="381000" y="1676400"/>
            <a:ext cx="8305800" cy="5354638"/>
          </a:xfrm>
          <a:prstGeom prst="rect">
            <a:avLst/>
          </a:prstGeom>
          <a:noFill/>
        </p:spPr>
        <p:txBody>
          <a:bodyPr>
            <a:spAutoFit/>
          </a:bodyPr>
          <a:lstStyle/>
          <a:p>
            <a:pPr>
              <a:defRPr/>
            </a:pPr>
            <a:r>
              <a:rPr lang="en-US" dirty="0">
                <a:solidFill>
                  <a:prstClr val="white"/>
                </a:solidFill>
                <a:cs typeface="Arial" charset="0"/>
              </a:rPr>
              <a:t>		</a:t>
            </a:r>
            <a:r>
              <a:rPr lang="en-US" sz="3200" dirty="0">
                <a:solidFill>
                  <a:prstClr val="white"/>
                </a:solidFill>
                <a:cs typeface="Arial" charset="0"/>
              </a:rPr>
              <a:t>Prof.  Paul Rutayisire, Director, </a:t>
            </a:r>
            <a:br>
              <a:rPr lang="en-US" sz="3200" dirty="0">
                <a:solidFill>
                  <a:prstClr val="white"/>
                </a:solidFill>
                <a:cs typeface="Arial" charset="0"/>
              </a:rPr>
            </a:br>
            <a:r>
              <a:rPr lang="en-US" sz="3200" dirty="0">
                <a:solidFill>
                  <a:prstClr val="white"/>
                </a:solidFill>
                <a:cs typeface="Arial" charset="0"/>
              </a:rPr>
              <a:t>		Center for Conflict Management, 		National University of Rwanda.</a:t>
            </a:r>
            <a:endParaRPr lang="en-US" dirty="0">
              <a:solidFill>
                <a:prstClr val="white"/>
              </a:solidFill>
              <a:cs typeface="Arial" charset="0"/>
            </a:endParaRPr>
          </a:p>
          <a:p>
            <a:pPr lvl="1">
              <a:defRPr/>
            </a:pPr>
            <a:r>
              <a:rPr lang="en-US" sz="2400" dirty="0">
                <a:solidFill>
                  <a:prstClr val="white"/>
                </a:solidFill>
                <a:cs typeface="Arial" charset="0"/>
              </a:rPr>
              <a:t>		</a:t>
            </a:r>
            <a:r>
              <a:rPr lang="en-US" sz="2800" dirty="0">
                <a:solidFill>
                  <a:prstClr val="white"/>
                </a:solidFill>
                <a:cs typeface="Arial" charset="0"/>
              </a:rPr>
              <a:t>Talked with us about 1994 genocide: </a:t>
            </a:r>
          </a:p>
          <a:p>
            <a:pPr lvl="1">
              <a:buFont typeface="Arial" pitchFamily="34" charset="0"/>
              <a:buChar char="•"/>
              <a:defRPr/>
            </a:pPr>
            <a:r>
              <a:rPr lang="en-US" sz="2800" dirty="0">
                <a:solidFill>
                  <a:prstClr val="white"/>
                </a:solidFill>
                <a:cs typeface="Arial" charset="0"/>
              </a:rPr>
              <a:t> Definitions of genocide,</a:t>
            </a:r>
          </a:p>
          <a:p>
            <a:pPr lvl="1">
              <a:buFont typeface="Arial" pitchFamily="34" charset="0"/>
              <a:buChar char="•"/>
              <a:defRPr/>
            </a:pPr>
            <a:r>
              <a:rPr lang="en-US" sz="2800" dirty="0">
                <a:solidFill>
                  <a:prstClr val="white"/>
                </a:solidFill>
                <a:cs typeface="Arial" charset="0"/>
              </a:rPr>
              <a:t> Main actors,</a:t>
            </a:r>
          </a:p>
          <a:p>
            <a:pPr lvl="1">
              <a:buFont typeface="Arial" pitchFamily="34" charset="0"/>
              <a:buChar char="•"/>
              <a:defRPr/>
            </a:pPr>
            <a:r>
              <a:rPr lang="en-US" sz="2800" dirty="0">
                <a:solidFill>
                  <a:prstClr val="white"/>
                </a:solidFill>
                <a:cs typeface="Arial" charset="0"/>
              </a:rPr>
              <a:t> Process leading up to the genocide,</a:t>
            </a:r>
          </a:p>
          <a:p>
            <a:pPr lvl="1">
              <a:buFont typeface="Arial" pitchFamily="34" charset="0"/>
              <a:buChar char="•"/>
              <a:defRPr/>
            </a:pPr>
            <a:r>
              <a:rPr lang="en-US" sz="2800" dirty="0">
                <a:solidFill>
                  <a:prstClr val="white"/>
                </a:solidFill>
                <a:cs typeface="Arial" charset="0"/>
              </a:rPr>
              <a:t> Varying explanations, </a:t>
            </a:r>
          </a:p>
          <a:p>
            <a:pPr lvl="1">
              <a:buFont typeface="Arial" pitchFamily="34" charset="0"/>
              <a:buChar char="•"/>
              <a:defRPr/>
            </a:pPr>
            <a:r>
              <a:rPr lang="en-US" sz="2800" dirty="0">
                <a:solidFill>
                  <a:prstClr val="white"/>
                </a:solidFill>
                <a:cs typeface="Arial" charset="0"/>
              </a:rPr>
              <a:t> Forms of resistance, </a:t>
            </a:r>
          </a:p>
          <a:p>
            <a:pPr lvl="1">
              <a:buFont typeface="Arial" pitchFamily="34" charset="0"/>
              <a:buChar char="•"/>
              <a:defRPr/>
            </a:pPr>
            <a:r>
              <a:rPr lang="en-US" sz="2800" dirty="0">
                <a:solidFill>
                  <a:prstClr val="white"/>
                </a:solidFill>
                <a:cs typeface="Arial" charset="0"/>
              </a:rPr>
              <a:t> Shaping of new post-genocide Rwandan identity. </a:t>
            </a:r>
          </a:p>
          <a:p>
            <a:pPr lvl="1" indent="-457200">
              <a:defRPr/>
            </a:pPr>
            <a:endParaRPr lang="en-US" sz="3200" dirty="0">
              <a:solidFill>
                <a:prstClr val="white"/>
              </a:solidFill>
              <a:cs typeface="Arial" charset="0"/>
            </a:endParaRPr>
          </a:p>
          <a:p>
            <a:pPr>
              <a:defRPr/>
            </a:pPr>
            <a:endParaRPr lang="en-US" dirty="0">
              <a:solidFill>
                <a:prstClr val="white"/>
              </a:solidFill>
              <a:cs typeface="Arial" charset="0"/>
            </a:endParaRPr>
          </a:p>
        </p:txBody>
      </p:sp>
      <p:pic>
        <p:nvPicPr>
          <p:cNvPr id="6" name="Picture 11" descr="Paul Rutayirsire of CCM in Kigali.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1752600"/>
            <a:ext cx="12096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AA805A4D-FAC7-4321-B244-28757AD77F42}" type="datetimeFigureOut">
              <a:rPr lang="en-US"/>
              <a:pPr>
                <a:defRPr/>
              </a:pPr>
              <a:t>8/21/2014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9218ADA-59FB-432B-ABA9-33A7E2006990}" type="slidenum">
              <a:rPr lang="en-US"/>
              <a:pPr>
                <a:defRPr/>
              </a:pPr>
              <a:t>‹#›</a:t>
            </a:fld>
            <a:endParaRPr lang="en-US"/>
          </a:p>
        </p:txBody>
      </p:sp>
    </p:spTree>
    <p:extLst>
      <p:ext uri="{BB962C8B-B14F-4D97-AF65-F5344CB8AC3E}">
        <p14:creationId xmlns:p14="http://schemas.microsoft.com/office/powerpoint/2010/main" val="357808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8" descr="17929_InltStudies_Display_JPEG.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userDrawn="1"/>
        </p:nvSpPr>
        <p:spPr bwMode="auto">
          <a:xfrm>
            <a:off x="1447800" y="457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3200">
                <a:solidFill>
                  <a:srgbClr val="FFFFFF"/>
                </a:solidFill>
                <a:latin typeface="Calibri" pitchFamily="34" charset="0"/>
              </a:rPr>
              <a:t> Academy for Teaching Excellence</a:t>
            </a:r>
          </a:p>
        </p:txBody>
      </p:sp>
      <p:sp>
        <p:nvSpPr>
          <p:cNvPr id="5" name="TextBox 10"/>
          <p:cNvSpPr txBox="1">
            <a:spLocks noChangeArrowheads="1"/>
          </p:cNvSpPr>
          <p:nvPr userDrawn="1"/>
        </p:nvSpPr>
        <p:spPr bwMode="auto">
          <a:xfrm>
            <a:off x="381000" y="1676400"/>
            <a:ext cx="83058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indent="-4572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solidFill>
                  <a:prstClr val="white"/>
                </a:solidFill>
                <a:latin typeface="Calibri" pitchFamily="34" charset="0"/>
              </a:rPr>
              <a:t>			</a:t>
            </a:r>
            <a:r>
              <a:rPr lang="en-US" sz="3200">
                <a:solidFill>
                  <a:prstClr val="white"/>
                </a:solidFill>
                <a:latin typeface="Calibri" pitchFamily="34" charset="0"/>
              </a:rPr>
              <a:t>Visits to genocide memorials in 			Kigali, Murambi, and Huye</a:t>
            </a:r>
            <a:endParaRPr lang="en-US" sz="2800">
              <a:solidFill>
                <a:prstClr val="white"/>
              </a:solidFill>
              <a:latin typeface="Calibri" pitchFamily="34" charset="0"/>
            </a:endParaRPr>
          </a:p>
          <a:p>
            <a:pPr lvl="1" eaLnBrk="1" fontAlgn="base" hangingPunct="1">
              <a:spcBef>
                <a:spcPct val="0"/>
              </a:spcBef>
              <a:spcAft>
                <a:spcPct val="0"/>
              </a:spcAft>
            </a:pPr>
            <a:endParaRPr lang="en-US" sz="3200">
              <a:solidFill>
                <a:prstClr val="white"/>
              </a:solidFill>
              <a:latin typeface="Calibri" pitchFamily="34" charset="0"/>
            </a:endParaRPr>
          </a:p>
          <a:p>
            <a:pPr eaLnBrk="1" fontAlgn="base" hangingPunct="1">
              <a:spcBef>
                <a:spcPct val="0"/>
              </a:spcBef>
              <a:spcAft>
                <a:spcPct val="0"/>
              </a:spcAft>
            </a:pPr>
            <a:endParaRPr lang="en-US">
              <a:solidFill>
                <a:prstClr val="white"/>
              </a:solidFill>
              <a:latin typeface="Calibri" pitchFamily="34" charset="0"/>
            </a:endParaRPr>
          </a:p>
        </p:txBody>
      </p:sp>
      <p:pic>
        <p:nvPicPr>
          <p:cNvPr id="6" name="Picture 11" descr="Uganda and Rwanda May &amp; June 2014 112.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1000" y="4343400"/>
            <a:ext cx="265112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genocide-museum-kigali.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4800" y="1828800"/>
            <a:ext cx="2743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Uganda and Rwanda May &amp; June 2014 406.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200400" y="2997200"/>
            <a:ext cx="4191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Remember Unite Renew Triangle close up.jp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526338" y="3352800"/>
            <a:ext cx="13223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10" name="Date Placeholder 3"/>
          <p:cNvSpPr>
            <a:spLocks noGrp="1"/>
          </p:cNvSpPr>
          <p:nvPr>
            <p:ph type="dt" sz="half" idx="10"/>
          </p:nvPr>
        </p:nvSpPr>
        <p:spPr/>
        <p:txBody>
          <a:bodyPr/>
          <a:lstStyle>
            <a:lvl1pPr>
              <a:defRPr/>
            </a:lvl1pPr>
          </a:lstStyle>
          <a:p>
            <a:pPr>
              <a:defRPr/>
            </a:pPr>
            <a:fld id="{D405B3B3-B9B5-4B0E-96C3-C76CDB1594E4}" type="datetimeFigureOut">
              <a:rPr lang="en-US"/>
              <a:pPr>
                <a:defRPr/>
              </a:pPr>
              <a:t>8/21/2014</a:t>
            </a:fld>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5EB8A8D0-C1EA-4551-9A0F-A7E820426F7C}" type="slidenum">
              <a:rPr lang="en-US"/>
              <a:pPr>
                <a:defRPr/>
              </a:pPr>
              <a:t>‹#›</a:t>
            </a:fld>
            <a:endParaRPr lang="en-US"/>
          </a:p>
        </p:txBody>
      </p:sp>
    </p:spTree>
    <p:extLst>
      <p:ext uri="{BB962C8B-B14F-4D97-AF65-F5344CB8AC3E}">
        <p14:creationId xmlns:p14="http://schemas.microsoft.com/office/powerpoint/2010/main" val="1160833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8" descr="17929_InltStudies_Display_JPEG.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userDrawn="1"/>
        </p:nvSpPr>
        <p:spPr bwMode="auto">
          <a:xfrm>
            <a:off x="1447800" y="457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3200">
                <a:solidFill>
                  <a:srgbClr val="FFFFFF"/>
                </a:solidFill>
                <a:latin typeface="Calibri" pitchFamily="34" charset="0"/>
              </a:rPr>
              <a:t> Academy for Teaching Excellence</a:t>
            </a:r>
          </a:p>
        </p:txBody>
      </p:sp>
      <p:sp>
        <p:nvSpPr>
          <p:cNvPr id="5" name="TextBox 10"/>
          <p:cNvSpPr txBox="1">
            <a:spLocks noChangeArrowheads="1"/>
          </p:cNvSpPr>
          <p:nvPr userDrawn="1"/>
        </p:nvSpPr>
        <p:spPr bwMode="auto">
          <a:xfrm>
            <a:off x="381000" y="1676400"/>
            <a:ext cx="82296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indent="-4572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3200">
                <a:solidFill>
                  <a:prstClr val="white"/>
                </a:solidFill>
                <a:latin typeface="Calibri" pitchFamily="34" charset="0"/>
              </a:rPr>
              <a:t>Partnerships with colleagues at </a:t>
            </a:r>
          </a:p>
          <a:p>
            <a:pPr eaLnBrk="1" fontAlgn="base" hangingPunct="1">
              <a:spcBef>
                <a:spcPct val="0"/>
              </a:spcBef>
              <a:spcAft>
                <a:spcPct val="0"/>
              </a:spcAft>
            </a:pPr>
            <a:r>
              <a:rPr lang="en-US" sz="3200">
                <a:solidFill>
                  <a:prstClr val="white"/>
                </a:solidFill>
                <a:latin typeface="Calibri" pitchFamily="34" charset="0"/>
              </a:rPr>
              <a:t>National University of Rwanda–Huye</a:t>
            </a:r>
            <a:endParaRPr lang="en-US" sz="2800">
              <a:solidFill>
                <a:prstClr val="white"/>
              </a:solidFill>
              <a:latin typeface="Calibri" pitchFamily="34" charset="0"/>
            </a:endParaRPr>
          </a:p>
          <a:p>
            <a:pPr lvl="1" eaLnBrk="1" fontAlgn="base" hangingPunct="1">
              <a:spcBef>
                <a:spcPct val="0"/>
              </a:spcBef>
              <a:spcAft>
                <a:spcPct val="0"/>
              </a:spcAft>
            </a:pPr>
            <a:endParaRPr lang="en-US" sz="3200">
              <a:solidFill>
                <a:prstClr val="white"/>
              </a:solidFill>
              <a:latin typeface="Calibri" pitchFamily="34" charset="0"/>
            </a:endParaRPr>
          </a:p>
          <a:p>
            <a:pPr eaLnBrk="1" fontAlgn="base" hangingPunct="1">
              <a:spcBef>
                <a:spcPct val="0"/>
              </a:spcBef>
              <a:spcAft>
                <a:spcPct val="0"/>
              </a:spcAft>
            </a:pPr>
            <a:endParaRPr lang="en-US">
              <a:solidFill>
                <a:prstClr val="white"/>
              </a:solidFill>
              <a:latin typeface="Calibri" pitchFamily="34" charset="0"/>
            </a:endParaRPr>
          </a:p>
        </p:txBody>
      </p:sp>
      <p:pic>
        <p:nvPicPr>
          <p:cNvPr id="6" name="Picture 11" descr="Uganda and Rwanda May &amp; June 2014 570.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200" y="2819400"/>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userDrawn="1"/>
        </p:nvSpPr>
        <p:spPr bwMode="auto">
          <a:xfrm>
            <a:off x="5562600" y="2819400"/>
            <a:ext cx="2743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2400">
                <a:solidFill>
                  <a:prstClr val="white"/>
                </a:solidFill>
                <a:latin typeface="Calibri" pitchFamily="34" charset="0"/>
              </a:rPr>
              <a:t>Potential collaboration with Prof. Prosper Birama, Modern Languages, who is researching patriotic song as a tool </a:t>
            </a:r>
          </a:p>
          <a:p>
            <a:pPr eaLnBrk="1" fontAlgn="base" hangingPunct="1">
              <a:spcBef>
                <a:spcPct val="0"/>
              </a:spcBef>
              <a:spcAft>
                <a:spcPct val="0"/>
              </a:spcAft>
            </a:pPr>
            <a:r>
              <a:rPr lang="en-US" sz="2400">
                <a:solidFill>
                  <a:prstClr val="white"/>
                </a:solidFill>
                <a:latin typeface="Calibri" pitchFamily="34" charset="0"/>
              </a:rPr>
              <a:t>of unity and reconciliation.</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48871780-A254-4D4D-8B98-907678412E87}" type="datetimeFigureOut">
              <a:rPr lang="en-US"/>
              <a:pPr>
                <a:defRPr/>
              </a:pPr>
              <a:t>8/21/2014</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E3AD824C-2EA3-4B0A-B8EB-1FFF4E2F8190}" type="slidenum">
              <a:rPr lang="en-US"/>
              <a:pPr>
                <a:defRPr/>
              </a:pPr>
              <a:t>‹#›</a:t>
            </a:fld>
            <a:endParaRPr lang="en-US"/>
          </a:p>
        </p:txBody>
      </p:sp>
    </p:spTree>
    <p:extLst>
      <p:ext uri="{BB962C8B-B14F-4D97-AF65-F5344CB8AC3E}">
        <p14:creationId xmlns:p14="http://schemas.microsoft.com/office/powerpoint/2010/main" val="343540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61911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8" descr="17929_InltStudies_Display_JPEG.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userDrawn="1"/>
        </p:nvSpPr>
        <p:spPr bwMode="auto">
          <a:xfrm>
            <a:off x="1447800" y="457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3200">
                <a:solidFill>
                  <a:srgbClr val="FFFFFF"/>
                </a:solidFill>
                <a:latin typeface="Calibri" pitchFamily="34" charset="0"/>
              </a:rPr>
              <a:t> Academy for Teaching Excellence</a:t>
            </a:r>
          </a:p>
        </p:txBody>
      </p:sp>
      <p:sp>
        <p:nvSpPr>
          <p:cNvPr id="5" name="TextBox 10"/>
          <p:cNvSpPr txBox="1">
            <a:spLocks noChangeArrowheads="1"/>
          </p:cNvSpPr>
          <p:nvPr userDrawn="1"/>
        </p:nvSpPr>
        <p:spPr bwMode="auto">
          <a:xfrm>
            <a:off x="381000" y="16764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indent="-4572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buFont typeface="Arial" charset="0"/>
              <a:buNone/>
            </a:pPr>
            <a:r>
              <a:rPr lang="en-US" sz="3200">
                <a:solidFill>
                  <a:prstClr val="white"/>
                </a:solidFill>
                <a:latin typeface="Calibri" pitchFamily="34" charset="0"/>
              </a:rPr>
              <a:t>Spring 2015 GEC for 3 credits</a:t>
            </a:r>
          </a:p>
          <a:p>
            <a:pPr eaLnBrk="1" fontAlgn="base" hangingPunct="1">
              <a:spcBef>
                <a:spcPct val="0"/>
              </a:spcBef>
              <a:spcAft>
                <a:spcPct val="0"/>
              </a:spcAft>
              <a:buFont typeface="Arial" charset="0"/>
              <a:buNone/>
            </a:pPr>
            <a:r>
              <a:rPr lang="en-US" sz="2800">
                <a:solidFill>
                  <a:prstClr val="white"/>
                </a:solidFill>
                <a:latin typeface="Calibri" pitchFamily="34" charset="0"/>
              </a:rPr>
              <a:t>Teaching about Human Rights: Focus on Rwanda and Uganda: Atrocity, Transitional Justice, &amp; Peacebuilding</a:t>
            </a:r>
          </a:p>
          <a:p>
            <a:pPr eaLnBrk="1" fontAlgn="base" hangingPunct="1">
              <a:spcBef>
                <a:spcPct val="0"/>
              </a:spcBef>
              <a:spcAft>
                <a:spcPct val="0"/>
              </a:spcAft>
              <a:buFont typeface="Arial" charset="0"/>
              <a:buNone/>
            </a:pPr>
            <a:endParaRPr lang="en-US" sz="2800">
              <a:solidFill>
                <a:prstClr val="white"/>
              </a:solidFill>
              <a:latin typeface="Calibri" pitchFamily="34" charset="0"/>
            </a:endParaRPr>
          </a:p>
          <a:p>
            <a:pPr eaLnBrk="1" fontAlgn="base" hangingPunct="1">
              <a:spcBef>
                <a:spcPct val="0"/>
              </a:spcBef>
              <a:spcAft>
                <a:spcPct val="0"/>
              </a:spcAft>
              <a:buFont typeface="Arial" charset="0"/>
              <a:buNone/>
            </a:pPr>
            <a:r>
              <a:rPr lang="en-US" sz="2800">
                <a:solidFill>
                  <a:prstClr val="white"/>
                </a:solidFill>
                <a:latin typeface="Calibri" pitchFamily="34" charset="0"/>
              </a:rPr>
              <a:t>Description: Explore human rights issues through a focus on Rwanda and Uganda, and emerge with a realistic, measurable plan for integrating this content into your own courses.</a:t>
            </a:r>
          </a:p>
          <a:p>
            <a:pPr eaLnBrk="1" fontAlgn="base" hangingPunct="1">
              <a:spcBef>
                <a:spcPct val="0"/>
              </a:spcBef>
              <a:spcAft>
                <a:spcPct val="0"/>
              </a:spcAft>
            </a:pPr>
            <a:endParaRPr lang="en-US" sz="2800">
              <a:solidFill>
                <a:prstClr val="white"/>
              </a:solidFill>
              <a:latin typeface="Calibri" pitchFamily="34" charset="0"/>
            </a:endParaRPr>
          </a:p>
          <a:p>
            <a:pPr lvl="1" eaLnBrk="1" fontAlgn="base" hangingPunct="1">
              <a:spcBef>
                <a:spcPct val="0"/>
              </a:spcBef>
              <a:spcAft>
                <a:spcPct val="0"/>
              </a:spcAft>
            </a:pPr>
            <a:endParaRPr lang="en-US" sz="3200">
              <a:solidFill>
                <a:prstClr val="white"/>
              </a:solidFill>
              <a:latin typeface="Calibri" pitchFamily="34" charset="0"/>
            </a:endParaRPr>
          </a:p>
          <a:p>
            <a:pPr eaLnBrk="1" fontAlgn="base" hangingPunct="1">
              <a:spcBef>
                <a:spcPct val="0"/>
              </a:spcBef>
              <a:spcAft>
                <a:spcPct val="0"/>
              </a:spcAft>
            </a:pPr>
            <a:endParaRPr lang="en-US">
              <a:solidFill>
                <a:prstClr val="white"/>
              </a:solidFill>
              <a:latin typeface="Calibri" pitchFamily="34" charset="0"/>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04BD683A-C66A-4B76-BE29-3912D3A66C16}" type="datetimeFigureOut">
              <a:rPr lang="en-US"/>
              <a:pPr>
                <a:defRPr/>
              </a:pPr>
              <a:t>8/21/2014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C8E8965-1BE6-48E3-9617-98A269F0851B}" type="slidenum">
              <a:rPr lang="en-US"/>
              <a:pPr>
                <a:defRPr/>
              </a:pPr>
              <a:t>‹#›</a:t>
            </a:fld>
            <a:endParaRPr lang="en-US"/>
          </a:p>
        </p:txBody>
      </p:sp>
    </p:spTree>
    <p:extLst>
      <p:ext uri="{BB962C8B-B14F-4D97-AF65-F5344CB8AC3E}">
        <p14:creationId xmlns:p14="http://schemas.microsoft.com/office/powerpoint/2010/main" val="1354414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8" descr="17929_InltStudies_Display_JPEG.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userDrawn="1"/>
        </p:nvSpPr>
        <p:spPr bwMode="auto">
          <a:xfrm>
            <a:off x="1447800" y="457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3200">
                <a:solidFill>
                  <a:srgbClr val="FFFFFF"/>
                </a:solidFill>
                <a:latin typeface="Calibri" pitchFamily="34" charset="0"/>
              </a:rPr>
              <a:t> Academy for Teaching Excellence</a:t>
            </a:r>
          </a:p>
        </p:txBody>
      </p:sp>
      <p:sp>
        <p:nvSpPr>
          <p:cNvPr id="5" name="TextBox 10"/>
          <p:cNvSpPr txBox="1">
            <a:spLocks noChangeArrowheads="1"/>
          </p:cNvSpPr>
          <p:nvPr userDrawn="1"/>
        </p:nvSpPr>
        <p:spPr bwMode="auto">
          <a:xfrm>
            <a:off x="381000" y="1676400"/>
            <a:ext cx="82296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indent="-4572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buFont typeface="Arial" charset="0"/>
              <a:buNone/>
            </a:pPr>
            <a:r>
              <a:rPr lang="en-US" sz="3200">
                <a:solidFill>
                  <a:prstClr val="white"/>
                </a:solidFill>
                <a:latin typeface="Calibri" pitchFamily="34" charset="0"/>
              </a:rPr>
              <a:t>Spring 2015 GEC for 3 credits</a:t>
            </a:r>
          </a:p>
          <a:p>
            <a:pPr algn="ctr" eaLnBrk="1" fontAlgn="base" hangingPunct="1">
              <a:lnSpc>
                <a:spcPct val="114000"/>
              </a:lnSpc>
              <a:spcBef>
                <a:spcPct val="0"/>
              </a:spcBef>
              <a:spcAft>
                <a:spcPts val="600"/>
              </a:spcAft>
              <a:buFont typeface="Arial" charset="0"/>
              <a:buNone/>
            </a:pPr>
            <a:r>
              <a:rPr lang="en-US" sz="2800">
                <a:solidFill>
                  <a:prstClr val="white"/>
                </a:solidFill>
                <a:latin typeface="Calibri" pitchFamily="34" charset="0"/>
              </a:rPr>
              <a:t>Participant Objectives and Outcomes: </a:t>
            </a:r>
          </a:p>
          <a:p>
            <a:pPr eaLnBrk="1" fontAlgn="base" hangingPunct="1">
              <a:lnSpc>
                <a:spcPct val="114000"/>
              </a:lnSpc>
              <a:spcBef>
                <a:spcPct val="0"/>
              </a:spcBef>
              <a:spcAft>
                <a:spcPts val="600"/>
              </a:spcAft>
              <a:buFontTx/>
              <a:buAutoNum type="arabicPeriod"/>
            </a:pPr>
            <a:r>
              <a:rPr lang="en-US" sz="2400">
                <a:solidFill>
                  <a:prstClr val="white"/>
                </a:solidFill>
                <a:latin typeface="Calibri" pitchFamily="34" charset="0"/>
              </a:rPr>
              <a:t> Gain a broadened view of Rwandan and Ugandan history and culture that includes more than human rights violations.</a:t>
            </a:r>
          </a:p>
          <a:p>
            <a:pPr eaLnBrk="1" fontAlgn="base" hangingPunct="1">
              <a:spcBef>
                <a:spcPct val="0"/>
              </a:spcBef>
              <a:spcAft>
                <a:spcPct val="0"/>
              </a:spcAft>
            </a:pPr>
            <a:endParaRPr lang="en-US" sz="2400">
              <a:solidFill>
                <a:prstClr val="white"/>
              </a:solidFill>
              <a:latin typeface="Calibri" pitchFamily="34" charset="0"/>
            </a:endParaRPr>
          </a:p>
          <a:p>
            <a:pPr eaLnBrk="1" fontAlgn="base" hangingPunct="1">
              <a:spcBef>
                <a:spcPct val="0"/>
              </a:spcBef>
              <a:spcAft>
                <a:spcPct val="0"/>
              </a:spcAft>
            </a:pPr>
            <a:r>
              <a:rPr lang="en-US" sz="2400">
                <a:solidFill>
                  <a:prstClr val="white"/>
                </a:solidFill>
                <a:latin typeface="Calibri" pitchFamily="34" charset="0"/>
              </a:rPr>
              <a:t>2. Achieve a deepened, nuanced understanding of the many complex factors underlying massive human rights violations and atrocities in Rwanda and Uganda.</a:t>
            </a:r>
          </a:p>
          <a:p>
            <a:pPr eaLnBrk="1" fontAlgn="base" hangingPunct="1">
              <a:spcBef>
                <a:spcPct val="0"/>
              </a:spcBef>
              <a:spcAft>
                <a:spcPct val="0"/>
              </a:spcAft>
            </a:pPr>
            <a:endParaRPr lang="en-US" sz="2400">
              <a:solidFill>
                <a:prstClr val="white"/>
              </a:solidFill>
              <a:latin typeface="Calibri" pitchFamily="34" charset="0"/>
            </a:endParaRPr>
          </a:p>
          <a:p>
            <a:pPr eaLnBrk="1" fontAlgn="base" hangingPunct="1">
              <a:spcBef>
                <a:spcPct val="0"/>
              </a:spcBef>
              <a:spcAft>
                <a:spcPct val="0"/>
              </a:spcAft>
            </a:pPr>
            <a:r>
              <a:rPr lang="en-US" sz="2400">
                <a:solidFill>
                  <a:prstClr val="white"/>
                </a:solidFill>
                <a:latin typeface="Calibri" pitchFamily="34" charset="0"/>
              </a:rPr>
              <a:t>3. View human rights violations and atrocities through multiple lenses, including the perspectives of Rwandans and Ugandans.</a:t>
            </a:r>
          </a:p>
          <a:p>
            <a:pPr eaLnBrk="1" fontAlgn="base" hangingPunct="1">
              <a:spcBef>
                <a:spcPct val="0"/>
              </a:spcBef>
              <a:spcAft>
                <a:spcPct val="0"/>
              </a:spcAft>
            </a:pPr>
            <a:endParaRPr lang="en-US" sz="2800">
              <a:solidFill>
                <a:prstClr val="white"/>
              </a:solidFill>
              <a:latin typeface="Calibri" pitchFamily="34" charset="0"/>
            </a:endParaRPr>
          </a:p>
          <a:p>
            <a:pPr lvl="1" eaLnBrk="1" fontAlgn="base" hangingPunct="1">
              <a:spcBef>
                <a:spcPct val="0"/>
              </a:spcBef>
              <a:spcAft>
                <a:spcPct val="0"/>
              </a:spcAft>
            </a:pPr>
            <a:endParaRPr lang="en-US" sz="3200">
              <a:solidFill>
                <a:prstClr val="white"/>
              </a:solidFill>
              <a:latin typeface="Calibri" pitchFamily="34" charset="0"/>
            </a:endParaRPr>
          </a:p>
          <a:p>
            <a:pPr eaLnBrk="1" fontAlgn="base" hangingPunct="1">
              <a:spcBef>
                <a:spcPct val="0"/>
              </a:spcBef>
              <a:spcAft>
                <a:spcPct val="0"/>
              </a:spcAft>
            </a:pPr>
            <a:endParaRPr lang="en-US">
              <a:solidFill>
                <a:prstClr val="white"/>
              </a:solidFill>
              <a:latin typeface="Calibri" pitchFamily="34" charset="0"/>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648F01C7-47A7-4942-A109-2D61001F4AC3}" type="datetimeFigureOut">
              <a:rPr lang="en-US"/>
              <a:pPr>
                <a:defRPr/>
              </a:pPr>
              <a:t>8/21/2014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08D701B-D0D7-4EC3-BC60-D262D7F9F5FA}" type="slidenum">
              <a:rPr lang="en-US"/>
              <a:pPr>
                <a:defRPr/>
              </a:pPr>
              <a:t>‹#›</a:t>
            </a:fld>
            <a:endParaRPr lang="en-US"/>
          </a:p>
        </p:txBody>
      </p:sp>
    </p:spTree>
    <p:extLst>
      <p:ext uri="{BB962C8B-B14F-4D97-AF65-F5344CB8AC3E}">
        <p14:creationId xmlns:p14="http://schemas.microsoft.com/office/powerpoint/2010/main" val="2704775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8" descr="17929_InltStudies_Display_JPEG.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userDrawn="1"/>
        </p:nvSpPr>
        <p:spPr bwMode="auto">
          <a:xfrm>
            <a:off x="1447800" y="457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3200">
                <a:solidFill>
                  <a:srgbClr val="FFFFFF"/>
                </a:solidFill>
                <a:latin typeface="Calibri" pitchFamily="34" charset="0"/>
              </a:rPr>
              <a:t> Academy for Teaching Excellence</a:t>
            </a:r>
          </a:p>
        </p:txBody>
      </p:sp>
      <p:sp>
        <p:nvSpPr>
          <p:cNvPr id="5" name="TextBox 10"/>
          <p:cNvSpPr txBox="1">
            <a:spLocks noChangeArrowheads="1"/>
          </p:cNvSpPr>
          <p:nvPr userDrawn="1"/>
        </p:nvSpPr>
        <p:spPr bwMode="auto">
          <a:xfrm>
            <a:off x="381000" y="1676400"/>
            <a:ext cx="82296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indent="-4572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buFont typeface="Arial" charset="0"/>
              <a:buNone/>
            </a:pPr>
            <a:r>
              <a:rPr lang="en-US" sz="3200">
                <a:solidFill>
                  <a:prstClr val="white"/>
                </a:solidFill>
                <a:latin typeface="Calibri" pitchFamily="34" charset="0"/>
              </a:rPr>
              <a:t>Spring 2015 GEC for 3 credits</a:t>
            </a:r>
          </a:p>
          <a:p>
            <a:pPr algn="ctr" eaLnBrk="1" fontAlgn="base" hangingPunct="1">
              <a:spcBef>
                <a:spcPct val="0"/>
              </a:spcBef>
              <a:spcAft>
                <a:spcPct val="0"/>
              </a:spcAft>
              <a:buFont typeface="Arial" charset="0"/>
              <a:buNone/>
            </a:pPr>
            <a:r>
              <a:rPr lang="en-US" sz="2800">
                <a:solidFill>
                  <a:prstClr val="white"/>
                </a:solidFill>
                <a:latin typeface="Calibri" pitchFamily="34" charset="0"/>
              </a:rPr>
              <a:t>Participant Objectives and Outcomes: </a:t>
            </a:r>
          </a:p>
          <a:p>
            <a:pPr eaLnBrk="1" fontAlgn="base" hangingPunct="1">
              <a:spcBef>
                <a:spcPct val="0"/>
              </a:spcBef>
              <a:spcAft>
                <a:spcPct val="0"/>
              </a:spcAft>
            </a:pPr>
            <a:endParaRPr lang="en-US" sz="2400">
              <a:solidFill>
                <a:prstClr val="white"/>
              </a:solidFill>
              <a:latin typeface="Calibri" pitchFamily="34" charset="0"/>
            </a:endParaRPr>
          </a:p>
          <a:p>
            <a:pPr eaLnBrk="1" fontAlgn="base" hangingPunct="1">
              <a:spcBef>
                <a:spcPct val="0"/>
              </a:spcBef>
              <a:spcAft>
                <a:spcPct val="0"/>
              </a:spcAft>
            </a:pPr>
            <a:r>
              <a:rPr lang="en-US" sz="2400">
                <a:solidFill>
                  <a:prstClr val="white"/>
                </a:solidFill>
                <a:latin typeface="Calibri" pitchFamily="34" charset="0"/>
              </a:rPr>
              <a:t>4. Be able to critically assess the strengths and weaknesses of different mechanisms of transitional justice, reconciliation, healing, and peacebuilding, including how gross human rights violations can be punished, remedied, forgiven, and memorialized locally, nationally, &amp; internationally.</a:t>
            </a:r>
          </a:p>
          <a:p>
            <a:pPr eaLnBrk="1" fontAlgn="base" hangingPunct="1">
              <a:spcBef>
                <a:spcPct val="0"/>
              </a:spcBef>
              <a:spcAft>
                <a:spcPct val="0"/>
              </a:spcAft>
            </a:pPr>
            <a:endParaRPr lang="en-US" sz="2400">
              <a:solidFill>
                <a:prstClr val="white"/>
              </a:solidFill>
              <a:latin typeface="Calibri" pitchFamily="34" charset="0"/>
            </a:endParaRPr>
          </a:p>
          <a:p>
            <a:pPr eaLnBrk="1" fontAlgn="base" hangingPunct="1">
              <a:spcBef>
                <a:spcPct val="0"/>
              </a:spcBef>
              <a:spcAft>
                <a:spcPct val="0"/>
              </a:spcAft>
            </a:pPr>
            <a:r>
              <a:rPr lang="en-US" sz="2400">
                <a:solidFill>
                  <a:prstClr val="white"/>
                </a:solidFill>
                <a:latin typeface="Calibri" pitchFamily="34" charset="0"/>
              </a:rPr>
              <a:t>5: Emerge with a realistic, measurable, discipline-specific assignment or module which can be implemented into an existing course.   </a:t>
            </a:r>
          </a:p>
          <a:p>
            <a:pPr eaLnBrk="1" fontAlgn="base" hangingPunct="1">
              <a:spcBef>
                <a:spcPct val="0"/>
              </a:spcBef>
              <a:spcAft>
                <a:spcPct val="0"/>
              </a:spcAft>
            </a:pPr>
            <a:endParaRPr lang="en-US" sz="2800">
              <a:solidFill>
                <a:prstClr val="white"/>
              </a:solidFill>
              <a:latin typeface="Calibri" pitchFamily="34" charset="0"/>
            </a:endParaRPr>
          </a:p>
          <a:p>
            <a:pPr lvl="1" eaLnBrk="1" fontAlgn="base" hangingPunct="1">
              <a:spcBef>
                <a:spcPct val="0"/>
              </a:spcBef>
              <a:spcAft>
                <a:spcPct val="0"/>
              </a:spcAft>
            </a:pPr>
            <a:endParaRPr lang="en-US" sz="3200">
              <a:solidFill>
                <a:prstClr val="white"/>
              </a:solidFill>
              <a:latin typeface="Calibri" pitchFamily="34" charset="0"/>
            </a:endParaRPr>
          </a:p>
          <a:p>
            <a:pPr eaLnBrk="1" fontAlgn="base" hangingPunct="1">
              <a:spcBef>
                <a:spcPct val="0"/>
              </a:spcBef>
              <a:spcAft>
                <a:spcPct val="0"/>
              </a:spcAft>
            </a:pPr>
            <a:endParaRPr lang="en-US">
              <a:solidFill>
                <a:prstClr val="white"/>
              </a:solidFill>
              <a:latin typeface="Calibri" pitchFamily="34" charset="0"/>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6D40D357-097B-43EA-9F35-0E2F2D7E15D9}" type="datetimeFigureOut">
              <a:rPr lang="en-US"/>
              <a:pPr>
                <a:defRPr/>
              </a:pPr>
              <a:t>8/21/2014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9AE7630-B6DB-43C1-BF9D-7A6E65733B02}" type="slidenum">
              <a:rPr lang="en-US"/>
              <a:pPr>
                <a:defRPr/>
              </a:pPr>
              <a:t>‹#›</a:t>
            </a:fld>
            <a:endParaRPr lang="en-US"/>
          </a:p>
        </p:txBody>
      </p:sp>
    </p:spTree>
    <p:extLst>
      <p:ext uri="{BB962C8B-B14F-4D97-AF65-F5344CB8AC3E}">
        <p14:creationId xmlns:p14="http://schemas.microsoft.com/office/powerpoint/2010/main" val="413144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55959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5546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9511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5774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092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5664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13899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B153A-692F-4B9A-8420-2107B992003A}" type="datetimeFigureOut">
              <a:rPr lang="en-US" smtClean="0">
                <a:solidFill>
                  <a:prstClr val="white">
                    <a:tint val="75000"/>
                  </a:prstClr>
                </a:solidFill>
              </a:rPr>
              <a:pPr/>
              <a:t>8/21/2014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698DE-BBBF-4D95-BB02-D7513F58662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774806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Two major areas of impact:</a:t>
            </a:r>
          </a:p>
          <a:p>
            <a:pPr lvl="1"/>
            <a:r>
              <a:rPr lang="en-US" smtClean="0"/>
              <a:t>– My own teaching:</a:t>
            </a:r>
          </a:p>
          <a:p>
            <a:pPr lvl="2"/>
            <a:r>
              <a:rPr lang="en-US" smtClean="0"/>
              <a:t>English 101 themed course on Peace and Nonviolence.</a:t>
            </a:r>
          </a:p>
          <a:p>
            <a:pPr lvl="2"/>
            <a:r>
              <a:rPr lang="en-US" smtClean="0"/>
              <a:t>Learning Communities:</a:t>
            </a:r>
          </a:p>
          <a:p>
            <a:pPr lvl="3"/>
            <a:r>
              <a:rPr lang="en-US" smtClean="0"/>
              <a:t>	* American Perceptions of the Holocaust (LIT 112 &amp; HST 112).</a:t>
            </a:r>
          </a:p>
          <a:p>
            <a:pPr lvl="3"/>
            <a:r>
              <a:rPr lang="en-US" smtClean="0"/>
              <a:t>	* Give Peace a Chance (ENG 101 &amp; PHI 115).</a:t>
            </a:r>
          </a:p>
          <a:p>
            <a:pPr lvl="1"/>
            <a:r>
              <a:rPr lang="en-US" smtClean="0"/>
              <a:t>– Academy for Teaching Excellence programming:</a:t>
            </a:r>
          </a:p>
          <a:p>
            <a:pPr lvl="3"/>
            <a:r>
              <a:rPr lang="en-US" smtClean="0"/>
              <a:t>	* The focus of today’s presentation.</a:t>
            </a:r>
          </a:p>
          <a:p>
            <a:pPr lvl="3"/>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mn-lt"/>
                <a:cs typeface="+mn-cs"/>
              </a:defRPr>
            </a:lvl1pPr>
          </a:lstStyle>
          <a:p>
            <a:pPr>
              <a:defRPr/>
            </a:pPr>
            <a:fld id="{695666D7-E76E-49F6-8967-39B5D1CC54CD}" type="datetimeFigureOut">
              <a:rPr lang="en-US"/>
              <a:pPr>
                <a:defRPr/>
              </a:pPr>
              <a:t>8/21/2014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white">
                    <a:tint val="75000"/>
                  </a:prstClr>
                </a:solidFill>
                <a:latin typeface="+mn-lt"/>
                <a:cs typeface="+mn-cs"/>
              </a:defRPr>
            </a:lvl1pPr>
          </a:lstStyle>
          <a:p>
            <a:pPr>
              <a:defRPr/>
            </a:pPr>
            <a:fld id="{B02F2808-E25E-4DCB-AB50-81985E761577}" type="slidenum">
              <a:rPr lang="en-US"/>
              <a:pPr>
                <a:defRPr/>
              </a:pPr>
              <a:t>‹#›</a:t>
            </a:fld>
            <a:endParaRPr lang="en-US"/>
          </a:p>
        </p:txBody>
      </p:sp>
      <p:pic>
        <p:nvPicPr>
          <p:cNvPr id="1031" name="Picture 6" descr="17929_InltStudies_Display_JPEG.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7"/>
          <p:cNvSpPr txBox="1">
            <a:spLocks noChangeArrowheads="1"/>
          </p:cNvSpPr>
          <p:nvPr userDrawn="1"/>
        </p:nvSpPr>
        <p:spPr bwMode="auto">
          <a:xfrm>
            <a:off x="1447800" y="457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3200">
                <a:solidFill>
                  <a:srgbClr val="FFFFFF"/>
                </a:solidFill>
                <a:latin typeface="Calibri" pitchFamily="34" charset="0"/>
              </a:rPr>
              <a:t> Academy for Teaching Excellence</a:t>
            </a:r>
          </a:p>
        </p:txBody>
      </p:sp>
    </p:spTree>
    <p:extLst>
      <p:ext uri="{BB962C8B-B14F-4D97-AF65-F5344CB8AC3E}">
        <p14:creationId xmlns:p14="http://schemas.microsoft.com/office/powerpoint/2010/main" val="306311907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1136650" algn="l" rtl="0" eaLnBrk="0" fontAlgn="base" hangingPunct="0">
        <a:spcBef>
          <a:spcPct val="20000"/>
        </a:spcBef>
        <a:spcAft>
          <a:spcPct val="0"/>
        </a:spcAft>
        <a:buFont typeface="Arial" charset="0"/>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447799"/>
          </a:xfrm>
        </p:spPr>
        <p:txBody>
          <a:bodyPr/>
          <a:lstStyle/>
          <a:p>
            <a:r>
              <a:rPr lang="en-US" dirty="0" smtClean="0"/>
              <a:t>Yea</a:t>
            </a:r>
            <a:endParaRPr lang="en-US" dirty="0"/>
          </a:p>
        </p:txBody>
      </p:sp>
      <p:sp>
        <p:nvSpPr>
          <p:cNvPr id="3" name="Subtitle 2"/>
          <p:cNvSpPr>
            <a:spLocks noGrp="1"/>
          </p:cNvSpPr>
          <p:nvPr>
            <p:ph type="subTitle" idx="1"/>
          </p:nvPr>
        </p:nvSpPr>
        <p:spPr>
          <a:xfrm>
            <a:off x="304800" y="1600200"/>
            <a:ext cx="8382000" cy="5029200"/>
          </a:xfrm>
        </p:spPr>
        <p:txBody>
          <a:bodyPr>
            <a:normAutofit/>
          </a:bodyPr>
          <a:lstStyle/>
          <a:p>
            <a:pPr algn="l">
              <a:buFont typeface="Arial" pitchFamily="34" charset="0"/>
              <a:buChar char="•"/>
            </a:pPr>
            <a:endParaRPr lang="en-US" sz="2800" u="sng" dirty="0" smtClean="0"/>
          </a:p>
          <a:p>
            <a:r>
              <a:rPr lang="en-US" sz="2800" dirty="0" smtClean="0"/>
              <a:t>Faculty International Field Seminar:</a:t>
            </a:r>
          </a:p>
          <a:p>
            <a:r>
              <a:rPr lang="en-US" sz="2800" dirty="0" smtClean="0"/>
              <a:t>16 May – 2 June 2014</a:t>
            </a:r>
          </a:p>
          <a:p>
            <a:endParaRPr lang="en-US" sz="900" dirty="0" smtClean="0"/>
          </a:p>
          <a:p>
            <a:r>
              <a:rPr lang="en-US" sz="2800" dirty="0" smtClean="0"/>
              <a:t>“Teaching Africa Today:  A field based study of Uganda and Rwanda’s social and environmental diversity”</a:t>
            </a:r>
          </a:p>
          <a:p>
            <a:endParaRPr lang="en-US" sz="2800" dirty="0" smtClean="0"/>
          </a:p>
          <a:p>
            <a:r>
              <a:rPr lang="en-US" sz="2800" dirty="0" smtClean="0"/>
              <a:t>Harper College </a:t>
            </a:r>
          </a:p>
          <a:p>
            <a:r>
              <a:rPr lang="en-US" sz="2800" dirty="0" smtClean="0"/>
              <a:t>22 August 2014</a:t>
            </a:r>
          </a:p>
          <a:p>
            <a:pPr algn="l"/>
            <a:endParaRPr lang="en-US" sz="2800" dirty="0" smtClean="0"/>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447800" y="457200"/>
            <a:ext cx="6172200" cy="584775"/>
          </a:xfrm>
          <a:prstGeom prst="rect">
            <a:avLst/>
          </a:prstGeom>
          <a:noFill/>
        </p:spPr>
        <p:txBody>
          <a:bodyPr wrap="square" rtlCol="0">
            <a:spAutoFit/>
          </a:bodyPr>
          <a:lstStyle/>
          <a:p>
            <a:pPr algn="ctr"/>
            <a:r>
              <a:rPr lang="en-US" sz="3200" dirty="0" smtClean="0">
                <a:solidFill>
                  <a:prstClr val="white"/>
                </a:solidFill>
                <a:cs typeface="Arial" pitchFamily="34" charset="0"/>
              </a:rPr>
              <a:t> International Studies and Programs</a:t>
            </a:r>
            <a:endParaRPr lang="en-US" sz="3200" dirty="0">
              <a:solidFill>
                <a:prstClr val="white"/>
              </a:solidFill>
              <a:cs typeface="Arial" pitchFamily="34" charset="0"/>
            </a:endParaRPr>
          </a:p>
        </p:txBody>
      </p:sp>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eaLnBrk="1" hangingPunct="1">
              <a:defRPr/>
            </a:pPr>
            <a:r>
              <a:rPr lang="en-US" dirty="0" smtClean="0"/>
              <a:t>At Makarere University: With Dr. Edith Ruth Natukunda-Togboa and Dr. Susan Kiguli</a:t>
            </a:r>
            <a:endParaRPr lang="en-US" dirty="0"/>
          </a:p>
        </p:txBody>
      </p:sp>
    </p:spTree>
    <p:extLst>
      <p:ext uri="{BB962C8B-B14F-4D97-AF65-F5344CB8AC3E}">
        <p14:creationId xmlns:p14="http://schemas.microsoft.com/office/powerpoint/2010/main" val="2060319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280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27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621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887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385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417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a:t>
            </a:r>
            <a:endParaRPr lang="en-US" dirty="0"/>
          </a:p>
        </p:txBody>
      </p:sp>
      <p:sp>
        <p:nvSpPr>
          <p:cNvPr id="3" name="Subtitle 2"/>
          <p:cNvSpPr>
            <a:spLocks noGrp="1"/>
          </p:cNvSpPr>
          <p:nvPr>
            <p:ph idx="1"/>
          </p:nvPr>
        </p:nvSpPr>
        <p:spPr>
          <a:xfrm>
            <a:off x="685800" y="1600200"/>
            <a:ext cx="8001000" cy="5257800"/>
          </a:xfrm>
        </p:spPr>
        <p:txBody>
          <a:bodyPr>
            <a:normAutofit lnSpcReduction="10000"/>
          </a:bodyPr>
          <a:lstStyle/>
          <a:p>
            <a:pPr algn="l">
              <a:buNone/>
            </a:pPr>
            <a:r>
              <a:rPr lang="en-US" dirty="0" smtClean="0"/>
              <a:t>Patricia </a:t>
            </a:r>
            <a:r>
              <a:rPr lang="en-US" dirty="0" err="1" smtClean="0"/>
              <a:t>Hamlen</a:t>
            </a:r>
            <a:endParaRPr lang="en-US" dirty="0" smtClean="0"/>
          </a:p>
          <a:p>
            <a:pPr algn="l">
              <a:buNone/>
            </a:pPr>
            <a:r>
              <a:rPr lang="en-US" sz="2800" dirty="0" smtClean="0"/>
              <a:t>Curriculum Infusion Project for Anthropology 101</a:t>
            </a:r>
            <a:endParaRPr lang="en-US" sz="2800" u="sng" dirty="0" smtClean="0"/>
          </a:p>
          <a:p>
            <a:pPr marL="166688" indent="-166688"/>
            <a:endParaRPr lang="en-US" sz="800" dirty="0" smtClean="0"/>
          </a:p>
          <a:p>
            <a:pPr marL="166688" indent="-166688"/>
            <a:r>
              <a:rPr lang="en-US" sz="2800" dirty="0" smtClean="0"/>
              <a:t>Exploring contemporary research goals for the understanding of primate behavior with an emphasis on Mountain Gorillas.</a:t>
            </a:r>
          </a:p>
          <a:p>
            <a:pPr marL="166688" indent="-166688">
              <a:buNone/>
            </a:pPr>
            <a:endParaRPr lang="en-US" sz="800" dirty="0" smtClean="0"/>
          </a:p>
          <a:p>
            <a:pPr marL="166688" indent="-166688">
              <a:buNone/>
            </a:pPr>
            <a:r>
              <a:rPr lang="en-US" sz="2800" dirty="0" smtClean="0"/>
              <a:t>Student Learning outcomes:</a:t>
            </a:r>
          </a:p>
          <a:p>
            <a:pPr marL="166688" indent="-166688"/>
            <a:r>
              <a:rPr lang="en-US" sz="2800" dirty="0" smtClean="0"/>
              <a:t>Understanding of mountain gorilla behavior and ecology</a:t>
            </a:r>
          </a:p>
          <a:p>
            <a:pPr marL="166688" indent="-166688"/>
            <a:r>
              <a:rPr lang="en-US" sz="2800" dirty="0" smtClean="0"/>
              <a:t>Knowledge of research protocols of primates</a:t>
            </a:r>
          </a:p>
          <a:p>
            <a:pPr marL="166688" indent="-166688"/>
            <a:r>
              <a:rPr lang="en-US" sz="2800" dirty="0" smtClean="0"/>
              <a:t>Cultivate intellectual curiosity, critical and comparative thinking skills </a:t>
            </a:r>
          </a:p>
          <a:p>
            <a:pPr algn="l">
              <a:buNone/>
            </a:pPr>
            <a:endParaRPr lang="en-US" sz="2800" u="sng" dirty="0" smtClean="0"/>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676400" y="457200"/>
            <a:ext cx="5791200" cy="584775"/>
          </a:xfrm>
          <a:prstGeom prst="rect">
            <a:avLst/>
          </a:prstGeom>
          <a:noFill/>
        </p:spPr>
        <p:txBody>
          <a:bodyPr wrap="square" rtlCol="0">
            <a:spAutoFit/>
          </a:bodyPr>
          <a:lstStyle/>
          <a:p>
            <a:pPr algn="ctr"/>
            <a:r>
              <a:rPr lang="en-US" sz="3200" dirty="0" smtClean="0">
                <a:solidFill>
                  <a:prstClr val="white"/>
                </a:solidFill>
                <a:cs typeface="Arial" pitchFamily="34" charset="0"/>
              </a:rPr>
              <a:t>Anthropology</a:t>
            </a:r>
            <a:endParaRPr lang="en-US" sz="3200" dirty="0">
              <a:solidFill>
                <a:prstClr val="white"/>
              </a:solidFill>
              <a:cs typeface="Arial" pitchFamily="34" charset="0"/>
            </a:endParaRPr>
          </a:p>
        </p:txBody>
      </p:sp>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696200" cy="1477962"/>
          </a:xfrm>
        </p:spPr>
        <p:txBody>
          <a:bodyPr>
            <a:normAutofit fontScale="90000"/>
          </a:bodyPr>
          <a:lstStyle/>
          <a:p>
            <a:pPr algn="l"/>
            <a:r>
              <a:rPr lang="en-US" dirty="0" smtClean="0"/>
              <a:t>Background Research:</a:t>
            </a:r>
            <a:br>
              <a:rPr lang="en-US" dirty="0" smtClean="0"/>
            </a:br>
            <a:r>
              <a:rPr lang="en-US" sz="3600" dirty="0" smtClean="0"/>
              <a:t>Dian </a:t>
            </a:r>
            <a:r>
              <a:rPr lang="en-US" sz="3600" dirty="0" err="1" smtClean="0"/>
              <a:t>Fossey</a:t>
            </a:r>
            <a:r>
              <a:rPr lang="en-US" sz="3600" dirty="0" smtClean="0"/>
              <a:t> and</a:t>
            </a:r>
            <a:br>
              <a:rPr lang="en-US" sz="3600" dirty="0" smtClean="0"/>
            </a:br>
            <a:r>
              <a:rPr lang="en-US" sz="3600" dirty="0" smtClean="0"/>
              <a:t>The </a:t>
            </a:r>
            <a:r>
              <a:rPr lang="en-US" sz="3600" dirty="0" err="1" smtClean="0"/>
              <a:t>Karisoke</a:t>
            </a:r>
            <a:r>
              <a:rPr lang="en-US" sz="3600" dirty="0" smtClean="0"/>
              <a:t> Research Center</a:t>
            </a:r>
            <a:br>
              <a:rPr lang="en-US" sz="3600" dirty="0" smtClean="0"/>
            </a:br>
            <a:endParaRPr lang="en-US" sz="31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1" y="2372519"/>
            <a:ext cx="5715000" cy="3875881"/>
          </a:xfrm>
        </p:spPr>
      </p:pic>
    </p:spTree>
    <p:extLst>
      <p:ext uri="{BB962C8B-B14F-4D97-AF65-F5344CB8AC3E}">
        <p14:creationId xmlns:p14="http://schemas.microsoft.com/office/powerpoint/2010/main" val="16617100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The Experience:</a:t>
            </a:r>
            <a:br>
              <a:rPr lang="en-US" dirty="0" smtClean="0"/>
            </a:br>
            <a:r>
              <a:rPr lang="en-US" dirty="0" smtClean="0"/>
              <a:t>Volcanoes National Park, Rwanda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1" y="1602118"/>
            <a:ext cx="8229600" cy="4874881"/>
          </a:xfrm>
        </p:spPr>
      </p:pic>
    </p:spTree>
    <p:extLst>
      <p:ext uri="{BB962C8B-B14F-4D97-AF65-F5344CB8AC3E}">
        <p14:creationId xmlns:p14="http://schemas.microsoft.com/office/powerpoint/2010/main" val="1385494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M</a:t>
            </a:r>
            <a:endParaRPr lang="en-US" dirty="0"/>
          </a:p>
        </p:txBody>
      </p:sp>
      <p:sp>
        <p:nvSpPr>
          <p:cNvPr id="3" name="Subtitle 2"/>
          <p:cNvSpPr>
            <a:spLocks noGrp="1"/>
          </p:cNvSpPr>
          <p:nvPr>
            <p:ph idx="1"/>
          </p:nvPr>
        </p:nvSpPr>
        <p:spPr>
          <a:xfrm>
            <a:off x="533400" y="1676400"/>
            <a:ext cx="8305800" cy="4953000"/>
          </a:xfrm>
        </p:spPr>
        <p:txBody>
          <a:bodyPr>
            <a:normAutofit/>
          </a:bodyPr>
          <a:lstStyle/>
          <a:p>
            <a:pPr>
              <a:buNone/>
            </a:pPr>
            <a:endParaRPr lang="en-US" sz="800" dirty="0" smtClean="0"/>
          </a:p>
          <a:p>
            <a:pPr>
              <a:buNone/>
            </a:pPr>
            <a:r>
              <a:rPr lang="en-US" dirty="0" smtClean="0"/>
              <a:t>Overview</a:t>
            </a:r>
          </a:p>
          <a:p>
            <a:pPr>
              <a:buNone/>
            </a:pPr>
            <a:endParaRPr lang="en-US" sz="800" dirty="0" smtClean="0"/>
          </a:p>
          <a:p>
            <a:pPr>
              <a:buNone/>
            </a:pPr>
            <a:r>
              <a:rPr lang="en-US" dirty="0" smtClean="0"/>
              <a:t>I.   Genesis of Faculty International Field Seminar</a:t>
            </a:r>
          </a:p>
          <a:p>
            <a:pPr>
              <a:buNone/>
            </a:pPr>
            <a:r>
              <a:rPr lang="en-US" dirty="0" smtClean="0"/>
              <a:t>II.  GEC and Field Program Implementation</a:t>
            </a:r>
          </a:p>
          <a:p>
            <a:pPr>
              <a:buNone/>
            </a:pPr>
            <a:r>
              <a:rPr lang="en-US" dirty="0" smtClean="0"/>
              <a:t>III. Faculty Projects &amp; Experiences</a:t>
            </a:r>
          </a:p>
          <a:p>
            <a:pPr marL="854075" indent="-457200"/>
            <a:r>
              <a:rPr lang="en-US" dirty="0" smtClean="0"/>
              <a:t>Individual Faculty projects</a:t>
            </a:r>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524000" y="457200"/>
            <a:ext cx="6172200" cy="584775"/>
          </a:xfrm>
          <a:prstGeom prst="rect">
            <a:avLst/>
          </a:prstGeom>
          <a:noFill/>
        </p:spPr>
        <p:txBody>
          <a:bodyPr wrap="square" rtlCol="0">
            <a:spAutoFit/>
          </a:bodyPr>
          <a:lstStyle/>
          <a:p>
            <a:pPr algn="ctr"/>
            <a:r>
              <a:rPr lang="en-US" sz="3200" dirty="0" smtClean="0">
                <a:solidFill>
                  <a:prstClr val="white"/>
                </a:solidFill>
                <a:cs typeface="Arial" pitchFamily="34" charset="0"/>
              </a:rPr>
              <a:t>International Studies and Programs</a:t>
            </a:r>
            <a:endParaRPr lang="en-US" sz="3200" dirty="0">
              <a:solidFill>
                <a:prstClr val="white"/>
              </a:solidFill>
              <a:cs typeface="Arial" pitchFamily="34" charset="0"/>
            </a:endParaRPr>
          </a:p>
        </p:txBody>
      </p:sp>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Dian </a:t>
            </a:r>
            <a:r>
              <a:rPr lang="en-US" dirty="0" err="1" smtClean="0"/>
              <a:t>Fossey</a:t>
            </a:r>
            <a:r>
              <a:rPr lang="en-US" dirty="0" smtClean="0"/>
              <a:t> Gorilla Fund International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407" y="1602119"/>
            <a:ext cx="6783185" cy="4522124"/>
          </a:xfrm>
        </p:spPr>
      </p:pic>
    </p:spTree>
    <p:extLst>
      <p:ext uri="{BB962C8B-B14F-4D97-AF65-F5344CB8AC3E}">
        <p14:creationId xmlns:p14="http://schemas.microsoft.com/office/powerpoint/2010/main" val="7320583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Our first glimpse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066800"/>
            <a:ext cx="8534399" cy="5562599"/>
          </a:xfrm>
        </p:spPr>
      </p:pic>
    </p:spTree>
    <p:extLst>
      <p:ext uri="{BB962C8B-B14F-4D97-AF65-F5344CB8AC3E}">
        <p14:creationId xmlns:p14="http://schemas.microsoft.com/office/powerpoint/2010/main" val="2648832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Ten feet away…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1" y="1066800"/>
            <a:ext cx="8382000" cy="5486399"/>
          </a:xfrm>
        </p:spPr>
      </p:pic>
    </p:spTree>
    <p:extLst>
      <p:ext uri="{BB962C8B-B14F-4D97-AF65-F5344CB8AC3E}">
        <p14:creationId xmlns:p14="http://schemas.microsoft.com/office/powerpoint/2010/main" val="25779242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Titus Group</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1" y="1066801"/>
            <a:ext cx="8686800" cy="5486400"/>
          </a:xfrm>
        </p:spPr>
      </p:pic>
    </p:spTree>
    <p:extLst>
      <p:ext uri="{BB962C8B-B14F-4D97-AF65-F5344CB8AC3E}">
        <p14:creationId xmlns:p14="http://schemas.microsoft.com/office/powerpoint/2010/main" val="3533383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The Harper Group</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1" y="1066800"/>
            <a:ext cx="8382000" cy="5410200"/>
          </a:xfrm>
        </p:spPr>
      </p:pic>
    </p:spTree>
    <p:extLst>
      <p:ext uri="{BB962C8B-B14F-4D97-AF65-F5344CB8AC3E}">
        <p14:creationId xmlns:p14="http://schemas.microsoft.com/office/powerpoint/2010/main" val="38578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a:t>
            </a:r>
            <a:endParaRPr lang="en-US" dirty="0"/>
          </a:p>
        </p:txBody>
      </p:sp>
      <p:sp>
        <p:nvSpPr>
          <p:cNvPr id="3" name="Subtitle 2"/>
          <p:cNvSpPr>
            <a:spLocks noGrp="1"/>
          </p:cNvSpPr>
          <p:nvPr>
            <p:ph idx="1"/>
          </p:nvPr>
        </p:nvSpPr>
        <p:spPr>
          <a:xfrm>
            <a:off x="457200" y="1752600"/>
            <a:ext cx="8229600" cy="4525963"/>
          </a:xfrm>
        </p:spPr>
        <p:txBody>
          <a:bodyPr>
            <a:normAutofit lnSpcReduction="10000"/>
          </a:bodyPr>
          <a:lstStyle/>
          <a:p>
            <a:pPr>
              <a:buNone/>
            </a:pPr>
            <a:r>
              <a:rPr lang="en-US" sz="2800" dirty="0" smtClean="0"/>
              <a:t>Plans for Implementation</a:t>
            </a:r>
          </a:p>
          <a:p>
            <a:endParaRPr lang="en-US" sz="900" dirty="0" smtClean="0"/>
          </a:p>
          <a:p>
            <a:r>
              <a:rPr lang="en-US" sz="2800" dirty="0" smtClean="0"/>
              <a:t>Fall 2014 Anthropology Display Case Theme:</a:t>
            </a:r>
          </a:p>
          <a:p>
            <a:pPr marL="401638" indent="0">
              <a:buNone/>
            </a:pPr>
            <a:r>
              <a:rPr lang="en-US" sz="2800" dirty="0" smtClean="0"/>
              <a:t>“Dian </a:t>
            </a:r>
            <a:r>
              <a:rPr lang="en-US" sz="2800" dirty="0" err="1" smtClean="0"/>
              <a:t>Fossey’s</a:t>
            </a:r>
            <a:r>
              <a:rPr lang="en-US" sz="2800" dirty="0" smtClean="0"/>
              <a:t> Legacy: Can the Mountain Gorilla Survive?</a:t>
            </a:r>
          </a:p>
          <a:p>
            <a:pPr marL="0" indent="0">
              <a:buNone/>
            </a:pPr>
            <a:endParaRPr lang="en-US" sz="900" dirty="0" smtClean="0"/>
          </a:p>
          <a:p>
            <a:r>
              <a:rPr lang="en-US" sz="2800" dirty="0" smtClean="0"/>
              <a:t>New information updates text for ANT 101</a:t>
            </a:r>
          </a:p>
          <a:p>
            <a:pPr marL="0" indent="0" algn="ctr">
              <a:buNone/>
            </a:pPr>
            <a:endParaRPr lang="en-US" sz="900" dirty="0" smtClean="0"/>
          </a:p>
          <a:p>
            <a:r>
              <a:rPr lang="en-US" sz="2800" dirty="0" smtClean="0"/>
              <a:t>September 3 from 3:30 – 4:45 pm in Z129</a:t>
            </a:r>
          </a:p>
          <a:p>
            <a:pPr marL="346075" indent="0">
              <a:buNone/>
            </a:pPr>
            <a:r>
              <a:rPr lang="en-US" sz="2800" dirty="0" smtClean="0"/>
              <a:t>“The Preservation and Conservation of Dian </a:t>
            </a:r>
            <a:r>
              <a:rPr lang="en-US" sz="2800" dirty="0" err="1" smtClean="0"/>
              <a:t>Fossey’s</a:t>
            </a:r>
            <a:r>
              <a:rPr lang="en-US" sz="2800" dirty="0" smtClean="0"/>
              <a:t> Mountain Gorilla:  Primate Research or Lucrative Tourism” </a:t>
            </a:r>
          </a:p>
          <a:p>
            <a:pPr algn="l">
              <a:buNone/>
            </a:pPr>
            <a:endParaRPr lang="en-US" sz="2800" dirty="0" smtClean="0"/>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676400" y="457200"/>
            <a:ext cx="5791200" cy="646331"/>
          </a:xfrm>
          <a:prstGeom prst="rect">
            <a:avLst/>
          </a:prstGeom>
          <a:noFill/>
        </p:spPr>
        <p:txBody>
          <a:bodyPr wrap="square" rtlCol="0">
            <a:spAutoFit/>
          </a:bodyPr>
          <a:lstStyle/>
          <a:p>
            <a:pPr algn="ctr"/>
            <a:r>
              <a:rPr lang="en-US" sz="3600" dirty="0" smtClean="0">
                <a:solidFill>
                  <a:prstClr val="white"/>
                </a:solidFill>
                <a:cs typeface="Arial" pitchFamily="34" charset="0"/>
              </a:rPr>
              <a:t>Anthropology</a:t>
            </a:r>
            <a:endParaRPr lang="en-US" sz="3600" dirty="0">
              <a:solidFill>
                <a:prstClr val="white"/>
              </a:solidFill>
              <a:cs typeface="Arial" pitchFamily="34" charset="0"/>
            </a:endParaRPr>
          </a:p>
        </p:txBody>
      </p:sp>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447799"/>
          </a:xfrm>
        </p:spPr>
        <p:txBody>
          <a:bodyPr/>
          <a:lstStyle/>
          <a:p>
            <a:r>
              <a:rPr lang="en-US" dirty="0" smtClean="0"/>
              <a:t>Yea</a:t>
            </a:r>
            <a:endParaRPr lang="en-US" dirty="0"/>
          </a:p>
        </p:txBody>
      </p:sp>
      <p:sp>
        <p:nvSpPr>
          <p:cNvPr id="3" name="Subtitle 2"/>
          <p:cNvSpPr>
            <a:spLocks noGrp="1"/>
          </p:cNvSpPr>
          <p:nvPr>
            <p:ph type="subTitle" idx="1"/>
          </p:nvPr>
        </p:nvSpPr>
        <p:spPr>
          <a:xfrm>
            <a:off x="304800" y="1676400"/>
            <a:ext cx="8839200" cy="5029200"/>
          </a:xfrm>
        </p:spPr>
        <p:txBody>
          <a:bodyPr>
            <a:normAutofit fontScale="55000" lnSpcReduction="20000"/>
          </a:bodyPr>
          <a:lstStyle/>
          <a:p>
            <a:pPr algn="l"/>
            <a:r>
              <a:rPr lang="en-US" sz="5800" dirty="0" smtClean="0"/>
              <a:t>Judi </a:t>
            </a:r>
            <a:r>
              <a:rPr lang="en-US" sz="5800" dirty="0" err="1" smtClean="0"/>
              <a:t>Nitsch</a:t>
            </a:r>
            <a:endParaRPr lang="en-US" sz="5800" dirty="0" smtClean="0"/>
          </a:p>
          <a:p>
            <a:pPr algn="l"/>
            <a:endParaRPr lang="en-US" sz="1500" dirty="0" smtClean="0"/>
          </a:p>
          <a:p>
            <a:pPr marL="457200" indent="-457200" algn="l">
              <a:buFont typeface="Arial" panose="020B0604020202020204" pitchFamily="34" charset="0"/>
              <a:buChar char="•"/>
            </a:pPr>
            <a:r>
              <a:rPr lang="en-US" sz="4000" dirty="0" smtClean="0"/>
              <a:t>Creation of a “Non-Western Literature” course focusing exclusively on East African literature, particularly on Uganda and Rwanda</a:t>
            </a:r>
          </a:p>
          <a:p>
            <a:pPr marL="457200" indent="-457200" algn="l">
              <a:buFont typeface="Arial" panose="020B0604020202020204" pitchFamily="34" charset="0"/>
              <a:buChar char="•"/>
            </a:pPr>
            <a:r>
              <a:rPr lang="en-US" sz="4000" dirty="0" smtClean="0"/>
              <a:t>Establish a collection of Ugandan and Rwandan literature in Harper’s library</a:t>
            </a:r>
          </a:p>
          <a:p>
            <a:pPr marL="457200" indent="-457200" algn="l">
              <a:buFont typeface="Arial" panose="020B0604020202020204" pitchFamily="34" charset="0"/>
              <a:buChar char="•"/>
            </a:pPr>
            <a:r>
              <a:rPr lang="en-US" sz="4000" dirty="0" smtClean="0"/>
              <a:t>Maintain academic connections through shared research and collaboration</a:t>
            </a:r>
          </a:p>
          <a:p>
            <a:pPr marL="457200" indent="-457200" algn="l">
              <a:buFont typeface="Arial" panose="020B0604020202020204" pitchFamily="34" charset="0"/>
              <a:buChar char="•"/>
            </a:pPr>
            <a:endParaRPr lang="en-US" sz="1500" dirty="0" smtClean="0"/>
          </a:p>
          <a:p>
            <a:pPr algn="l"/>
            <a:r>
              <a:rPr lang="en-US" sz="4000" dirty="0" smtClean="0"/>
              <a:t>Students will be able to</a:t>
            </a:r>
          </a:p>
          <a:p>
            <a:pPr marL="342900" indent="-342900" algn="l">
              <a:buFont typeface="Arial" panose="020B0604020202020204" pitchFamily="34" charset="0"/>
              <a:buChar char="•"/>
            </a:pPr>
            <a:r>
              <a:rPr lang="en-US" sz="4000" dirty="0" smtClean="0"/>
              <a:t>Revise </a:t>
            </a:r>
            <a:r>
              <a:rPr lang="en-US" sz="4000" dirty="0" err="1" smtClean="0"/>
              <a:t>ahistorical</a:t>
            </a:r>
            <a:r>
              <a:rPr lang="en-US" sz="4000" dirty="0" smtClean="0"/>
              <a:t> perspectives of “Africa” with the rich historical and cultural content of East Africa since 1800</a:t>
            </a:r>
          </a:p>
          <a:p>
            <a:pPr marL="342900" indent="-342900" algn="l">
              <a:buFont typeface="Arial" panose="020B0604020202020204" pitchFamily="34" charset="0"/>
              <a:buChar char="•"/>
            </a:pPr>
            <a:r>
              <a:rPr lang="en-US" sz="4000" dirty="0" smtClean="0"/>
              <a:t>Grapple with historical and literary challenges endemic to East Africa within the larger fields of African history and Anglophone African fiction</a:t>
            </a:r>
          </a:p>
          <a:p>
            <a:pPr marL="342900" indent="-342900" algn="l">
              <a:buFont typeface="Arial" panose="020B0604020202020204" pitchFamily="34" charset="0"/>
              <a:buChar char="•"/>
            </a:pPr>
            <a:r>
              <a:rPr lang="en-US" sz="4000" dirty="0" smtClean="0"/>
              <a:t>Apply postcolonial feminist concepts to the contemporary writing of East African women</a:t>
            </a:r>
          </a:p>
          <a:p>
            <a:pPr algn="l"/>
            <a:r>
              <a:rPr lang="en-US" sz="2800" dirty="0" smtClean="0"/>
              <a:t> </a:t>
            </a:r>
          </a:p>
          <a:p>
            <a:pPr algn="l">
              <a:buFont typeface="Arial" pitchFamily="34" charset="0"/>
              <a:buChar char="•"/>
            </a:pPr>
            <a:endParaRPr lang="en-US" sz="2800" dirty="0" smtClean="0"/>
          </a:p>
          <a:p>
            <a:pPr algn="l"/>
            <a:endParaRPr lang="en-US" sz="2800" dirty="0" smtClean="0"/>
          </a:p>
          <a:p>
            <a:pPr algn="l"/>
            <a:endParaRPr lang="en-US" sz="2800" dirty="0" smtClean="0"/>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676400" y="457200"/>
            <a:ext cx="5791200" cy="646331"/>
          </a:xfrm>
          <a:prstGeom prst="rect">
            <a:avLst/>
          </a:prstGeom>
          <a:noFill/>
        </p:spPr>
        <p:txBody>
          <a:bodyPr wrap="square" rtlCol="0">
            <a:spAutoFit/>
          </a:bodyPr>
          <a:lstStyle/>
          <a:p>
            <a:pPr algn="ctr"/>
            <a:r>
              <a:rPr lang="en-US" sz="3600" dirty="0" smtClean="0">
                <a:solidFill>
                  <a:prstClr val="white"/>
                </a:solidFill>
                <a:cs typeface="Arial" pitchFamily="34" charset="0"/>
              </a:rPr>
              <a:t>English</a:t>
            </a:r>
            <a:endParaRPr lang="en-US" sz="3600" dirty="0">
              <a:solidFill>
                <a:prstClr val="white"/>
              </a:solidFill>
              <a:cs typeface="Arial" pitchFamily="34" charset="0"/>
            </a:endParaRPr>
          </a:p>
        </p:txBody>
      </p:sp>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Implementation</a:t>
            </a:r>
            <a:endParaRPr lang="en-US" dirty="0"/>
          </a:p>
        </p:txBody>
      </p:sp>
      <p:sp>
        <p:nvSpPr>
          <p:cNvPr id="3" name="Content Placeholder 2"/>
          <p:cNvSpPr>
            <a:spLocks noGrp="1"/>
          </p:cNvSpPr>
          <p:nvPr>
            <p:ph sz="half" idx="1"/>
          </p:nvPr>
        </p:nvSpPr>
        <p:spPr>
          <a:xfrm>
            <a:off x="457200" y="1295400"/>
            <a:ext cx="4038600" cy="5334000"/>
          </a:xfrm>
        </p:spPr>
        <p:txBody>
          <a:bodyPr>
            <a:normAutofit fontScale="77500" lnSpcReduction="20000"/>
          </a:bodyPr>
          <a:lstStyle/>
          <a:p>
            <a:r>
              <a:rPr lang="en-US" dirty="0" smtClean="0"/>
              <a:t>Exposing students to women’s writing across East African class, region, and ethnic groups</a:t>
            </a:r>
          </a:p>
          <a:p>
            <a:r>
              <a:rPr lang="en-US" dirty="0" smtClean="0"/>
              <a:t>Ordering texts from </a:t>
            </a:r>
            <a:r>
              <a:rPr lang="en-US" dirty="0" err="1" smtClean="0"/>
              <a:t>Femrite</a:t>
            </a:r>
            <a:r>
              <a:rPr lang="en-US" dirty="0" smtClean="0"/>
              <a:t> and other national presses, per recommendations from university contacts</a:t>
            </a:r>
          </a:p>
          <a:p>
            <a:r>
              <a:rPr lang="en-US" dirty="0" smtClean="0"/>
              <a:t>Designing a reflective-based course featuring faculty blog posts and photos on publicly-accessible websites</a:t>
            </a:r>
          </a:p>
          <a:p>
            <a:r>
              <a:rPr lang="en-US" dirty="0" smtClean="0"/>
              <a:t>Hosting student symposium on literary analyses (Spring 2015)</a:t>
            </a:r>
          </a:p>
          <a:p>
            <a:r>
              <a:rPr lang="en-US" dirty="0" smtClean="0"/>
              <a:t>Continuing intellectual collaboration with English faculty from </a:t>
            </a:r>
            <a:r>
              <a:rPr lang="en-US" dirty="0" err="1" smtClean="0"/>
              <a:t>Makerere</a:t>
            </a:r>
            <a:r>
              <a:rPr lang="en-US" dirty="0" smtClean="0"/>
              <a:t> and </a:t>
            </a:r>
            <a:r>
              <a:rPr lang="en-US" dirty="0" err="1" smtClean="0"/>
              <a:t>Butare</a:t>
            </a:r>
            <a:r>
              <a:rPr lang="en-US" dirty="0"/>
              <a:t>.</a:t>
            </a:r>
            <a:endParaRPr lang="en-US" dirty="0" smtClean="0"/>
          </a:p>
          <a:p>
            <a:pPr marL="0" indent="0">
              <a:buNone/>
            </a:pPr>
            <a:endParaRPr lang="en-US" dirty="0" smtClean="0"/>
          </a:p>
          <a:p>
            <a:endParaRPr lang="en-US" dirty="0" smtClean="0"/>
          </a:p>
          <a:p>
            <a:endParaRPr lang="en-US" dirty="0" smtClean="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21036" y="3536127"/>
            <a:ext cx="1622964" cy="1840764"/>
          </a:xfrm>
        </p:spPr>
      </p:pic>
      <p:pic>
        <p:nvPicPr>
          <p:cNvPr id="11" name="Picture 10"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289" y="3482621"/>
            <a:ext cx="2969161" cy="2262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701" y="1239063"/>
            <a:ext cx="3062752" cy="2297064"/>
          </a:xfrm>
          <a:prstGeom prst="rect">
            <a:avLst/>
          </a:prstGeom>
        </p:spPr>
      </p:pic>
      <p:pic>
        <p:nvPicPr>
          <p:cNvPr id="13" name="Picture 12"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055" y="5399619"/>
            <a:ext cx="3798945" cy="1466848"/>
          </a:xfrm>
          <a:prstGeom prst="rect">
            <a:avLst/>
          </a:prstGeom>
        </p:spPr>
      </p:pic>
      <p:pic>
        <p:nvPicPr>
          <p:cNvPr id="14" name="Picture 13"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840" y="1525138"/>
            <a:ext cx="1344429" cy="1974300"/>
          </a:xfrm>
          <a:prstGeom prst="rect">
            <a:avLst/>
          </a:prstGeom>
        </p:spPr>
      </p:pic>
    </p:spTree>
    <p:extLst>
      <p:ext uri="{BB962C8B-B14F-4D97-AF65-F5344CB8AC3E}">
        <p14:creationId xmlns:p14="http://schemas.microsoft.com/office/powerpoint/2010/main" val="953639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Additional Projects</a:t>
            </a:r>
            <a:endParaRPr lang="en-US" dirty="0"/>
          </a:p>
        </p:txBody>
      </p:sp>
      <p:sp>
        <p:nvSpPr>
          <p:cNvPr id="3" name="Content Placeholder 2"/>
          <p:cNvSpPr>
            <a:spLocks noGrp="1"/>
          </p:cNvSpPr>
          <p:nvPr>
            <p:ph idx="1"/>
          </p:nvPr>
        </p:nvSpPr>
        <p:spPr>
          <a:xfrm>
            <a:off x="457200" y="1295400"/>
            <a:ext cx="8229600" cy="4953000"/>
          </a:xfrm>
        </p:spPr>
        <p:txBody>
          <a:bodyPr>
            <a:normAutofit fontScale="85000" lnSpcReduction="20000"/>
          </a:bodyPr>
          <a:lstStyle/>
          <a:p>
            <a:r>
              <a:rPr lang="en-US" dirty="0" smtClean="0"/>
              <a:t>Establishing shared faculty resources to infuse East African content across Harper’s curriculum</a:t>
            </a:r>
          </a:p>
          <a:p>
            <a:pPr lvl="1"/>
            <a:r>
              <a:rPr lang="en-US" dirty="0" smtClean="0"/>
              <a:t>Topic-specific slide shows</a:t>
            </a:r>
          </a:p>
          <a:p>
            <a:pPr lvl="1"/>
            <a:r>
              <a:rPr lang="en-US" dirty="0" smtClean="0"/>
              <a:t>Travel blog</a:t>
            </a:r>
          </a:p>
          <a:p>
            <a:pPr lvl="1"/>
            <a:r>
              <a:rPr lang="en-US" dirty="0" smtClean="0"/>
              <a:t>Reflective journal assignments</a:t>
            </a:r>
          </a:p>
          <a:p>
            <a:pPr lvl="1"/>
            <a:r>
              <a:rPr lang="en-US" dirty="0" smtClean="0"/>
              <a:t>Additional literary and historical resources in Harper’s library</a:t>
            </a:r>
          </a:p>
          <a:p>
            <a:pPr marL="514350" indent="-457200"/>
            <a:r>
              <a:rPr lang="en-US" dirty="0" smtClean="0"/>
              <a:t>Presentation on “The Third World Woman” for International Education Week</a:t>
            </a:r>
          </a:p>
          <a:p>
            <a:pPr marL="514350" indent="-457200"/>
            <a:r>
              <a:rPr lang="en-US" dirty="0" smtClean="0"/>
              <a:t>Creation of English-Geography learning community on East Africa for Fall 2015</a:t>
            </a:r>
          </a:p>
          <a:p>
            <a:pPr marL="514350" indent="-457200"/>
            <a:r>
              <a:rPr lang="en-US" dirty="0" smtClean="0"/>
              <a:t>Guest lecturing for other faculty on East African colonization and postcolonial literature</a:t>
            </a:r>
          </a:p>
          <a:p>
            <a:pPr marL="514350" indent="-457200"/>
            <a:endParaRPr lang="en-US" dirty="0" smtClean="0"/>
          </a:p>
          <a:p>
            <a:pPr marL="514350" indent="-457200"/>
            <a:endParaRPr lang="en-US" dirty="0" smtClean="0"/>
          </a:p>
          <a:p>
            <a:pPr lvl="1"/>
            <a:endParaRPr lang="en-US" dirty="0" smtClean="0"/>
          </a:p>
          <a:p>
            <a:pPr lvl="1"/>
            <a:endParaRPr lang="en-US" dirty="0" smtClean="0"/>
          </a:p>
          <a:p>
            <a:pPr lvl="1"/>
            <a:endParaRPr lang="en-US" dirty="0" smtClean="0"/>
          </a:p>
          <a:p>
            <a:pPr lvl="1"/>
            <a:endParaRPr lang="en-US" dirty="0" smtClean="0"/>
          </a:p>
          <a:p>
            <a:pPr marL="0" indent="0">
              <a:buNone/>
            </a:pPr>
            <a:endParaRPr lang="en-US" dirty="0" smtClean="0"/>
          </a:p>
        </p:txBody>
      </p:sp>
    </p:spTree>
    <p:extLst>
      <p:ext uri="{BB962C8B-B14F-4D97-AF65-F5344CB8AC3E}">
        <p14:creationId xmlns:p14="http://schemas.microsoft.com/office/powerpoint/2010/main" val="608950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a:t>
            </a:r>
            <a:endParaRPr lang="en-US" dirty="0"/>
          </a:p>
        </p:txBody>
      </p:sp>
      <p:sp>
        <p:nvSpPr>
          <p:cNvPr id="3" name="Subtitle 2"/>
          <p:cNvSpPr>
            <a:spLocks noGrp="1"/>
          </p:cNvSpPr>
          <p:nvPr>
            <p:ph idx="1"/>
          </p:nvPr>
        </p:nvSpPr>
        <p:spPr>
          <a:xfrm>
            <a:off x="228600" y="1752600"/>
            <a:ext cx="8915400" cy="5105400"/>
          </a:xfrm>
        </p:spPr>
        <p:txBody>
          <a:bodyPr>
            <a:normAutofit lnSpcReduction="10000"/>
          </a:bodyPr>
          <a:lstStyle/>
          <a:p>
            <a:pPr algn="l">
              <a:buNone/>
            </a:pPr>
            <a:r>
              <a:rPr lang="en-US" dirty="0" smtClean="0"/>
              <a:t>Judy </a:t>
            </a:r>
            <a:r>
              <a:rPr lang="en-US" dirty="0" err="1" smtClean="0"/>
              <a:t>Kaplow</a:t>
            </a:r>
            <a:endParaRPr lang="en-US" dirty="0" smtClean="0"/>
          </a:p>
          <a:p>
            <a:pPr algn="l">
              <a:buNone/>
            </a:pPr>
            <a:r>
              <a:rPr lang="en-US" sz="2800" dirty="0" smtClean="0"/>
              <a:t>Project Objectives: </a:t>
            </a:r>
          </a:p>
          <a:p>
            <a:pPr marL="0" indent="0"/>
            <a:r>
              <a:rPr lang="en-US" sz="2800" dirty="0" smtClean="0"/>
              <a:t>  Access to information!</a:t>
            </a:r>
          </a:p>
          <a:p>
            <a:pPr marL="0" indent="0"/>
            <a:r>
              <a:rPr lang="en-US" sz="2800" dirty="0" smtClean="0"/>
              <a:t>  Discussions with African </a:t>
            </a:r>
          </a:p>
          <a:p>
            <a:pPr marL="0" indent="0">
              <a:buNone/>
            </a:pPr>
            <a:r>
              <a:rPr lang="en-US" sz="2800" dirty="0" smtClean="0"/>
              <a:t>    colleagues and scholars </a:t>
            </a:r>
          </a:p>
          <a:p>
            <a:pPr marL="0" indent="0"/>
            <a:r>
              <a:rPr lang="en-US" sz="2800" dirty="0" smtClean="0"/>
              <a:t>  Direct experiences, opportunities to observe </a:t>
            </a:r>
          </a:p>
          <a:p>
            <a:pPr marL="0" indent="0">
              <a:buNone/>
            </a:pPr>
            <a:r>
              <a:rPr lang="en-US" sz="2800" dirty="0" smtClean="0"/>
              <a:t>    first-hand: </a:t>
            </a:r>
          </a:p>
          <a:p>
            <a:pPr marL="1082675" indent="-688975" defTabSz="1139825">
              <a:buFont typeface="+mj-lt"/>
              <a:buAutoNum type="arabicPeriod"/>
            </a:pPr>
            <a:r>
              <a:rPr lang="en-US" sz="2800" dirty="0" smtClean="0"/>
              <a:t>Meeting with Mr. </a:t>
            </a:r>
            <a:r>
              <a:rPr lang="en-US" sz="2800" dirty="0" err="1" smtClean="0"/>
              <a:t>Festo</a:t>
            </a:r>
            <a:r>
              <a:rPr lang="en-US" sz="2800" dirty="0" smtClean="0"/>
              <a:t> </a:t>
            </a:r>
            <a:r>
              <a:rPr lang="en-US" sz="2800" dirty="0" err="1" smtClean="0"/>
              <a:t>Karwemera</a:t>
            </a:r>
            <a:r>
              <a:rPr lang="en-US" sz="2800" dirty="0" smtClean="0"/>
              <a:t> at Lake </a:t>
            </a:r>
            <a:r>
              <a:rPr lang="en-US" sz="2800" dirty="0" err="1" smtClean="0"/>
              <a:t>Bunyonyi</a:t>
            </a:r>
            <a:endParaRPr lang="en-US" sz="2800" dirty="0" smtClean="0"/>
          </a:p>
          <a:p>
            <a:pPr marL="1082675" indent="-688975">
              <a:buFont typeface="+mj-lt"/>
              <a:buAutoNum type="arabicPeriod"/>
            </a:pPr>
            <a:r>
              <a:rPr lang="en-US" sz="2800" dirty="0" err="1" smtClean="0"/>
              <a:t>Umuganda</a:t>
            </a:r>
            <a:r>
              <a:rPr lang="en-US" sz="2800" dirty="0" smtClean="0"/>
              <a:t> experience</a:t>
            </a:r>
          </a:p>
          <a:p>
            <a:pPr marL="1082675" indent="-688975">
              <a:buFont typeface="+mj-lt"/>
              <a:buAutoNum type="arabicPeriod"/>
            </a:pPr>
            <a:r>
              <a:rPr lang="en-US" sz="2800" dirty="0" smtClean="0"/>
              <a:t>Tours of markets, cities, museums, etc.</a:t>
            </a:r>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676400" y="457200"/>
            <a:ext cx="5791200" cy="646331"/>
          </a:xfrm>
          <a:prstGeom prst="rect">
            <a:avLst/>
          </a:prstGeom>
          <a:noFill/>
        </p:spPr>
        <p:txBody>
          <a:bodyPr wrap="square" rtlCol="0">
            <a:spAutoFit/>
          </a:bodyPr>
          <a:lstStyle/>
          <a:p>
            <a:pPr algn="ctr"/>
            <a:r>
              <a:rPr lang="en-US" sz="3600" dirty="0" smtClean="0">
                <a:solidFill>
                  <a:prstClr val="white"/>
                </a:solidFill>
                <a:cs typeface="Arial" pitchFamily="34" charset="0"/>
              </a:rPr>
              <a:t>Humanities</a:t>
            </a:r>
            <a:endParaRPr lang="en-US" sz="3600" dirty="0">
              <a:solidFill>
                <a:prstClr val="white"/>
              </a:solidFill>
              <a:cs typeface="Arial" pitchFamily="34" charset="0"/>
            </a:endParaRP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9300" y="1600200"/>
            <a:ext cx="33147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Subtitle 2"/>
          <p:cNvSpPr>
            <a:spLocks noGrp="1"/>
          </p:cNvSpPr>
          <p:nvPr>
            <p:ph idx="1"/>
          </p:nvPr>
        </p:nvSpPr>
        <p:spPr>
          <a:xfrm>
            <a:off x="304800" y="1676400"/>
            <a:ext cx="8534400" cy="4876800"/>
          </a:xfrm>
        </p:spPr>
        <p:txBody>
          <a:bodyPr>
            <a:normAutofit/>
          </a:bodyPr>
          <a:lstStyle/>
          <a:p>
            <a:pPr>
              <a:buNone/>
            </a:pPr>
            <a:endParaRPr lang="en-US" sz="800" dirty="0" smtClean="0"/>
          </a:p>
          <a:p>
            <a:pPr>
              <a:buNone/>
            </a:pPr>
            <a:r>
              <a:rPr lang="en-US" dirty="0" smtClean="0"/>
              <a:t>Genesis of the Faculty International Field Seminar</a:t>
            </a:r>
          </a:p>
          <a:p>
            <a:r>
              <a:rPr lang="en-US" dirty="0" smtClean="0"/>
              <a:t>Faculty Development programming:</a:t>
            </a:r>
          </a:p>
          <a:p>
            <a:pPr lvl="1"/>
            <a:r>
              <a:rPr lang="en-US" i="1" dirty="0" smtClean="0"/>
              <a:t>Infuse This! International Curriculum Infusion </a:t>
            </a:r>
            <a:r>
              <a:rPr lang="en-US" dirty="0" smtClean="0"/>
              <a:t>workshops</a:t>
            </a:r>
          </a:p>
          <a:p>
            <a:pPr lvl="1"/>
            <a:r>
              <a:rPr lang="en-US" i="1" dirty="0" smtClean="0"/>
              <a:t>Global Gurus Hangout</a:t>
            </a:r>
          </a:p>
          <a:p>
            <a:pPr lvl="1"/>
            <a:r>
              <a:rPr lang="en-US" dirty="0" smtClean="0"/>
              <a:t>International Education Summit </a:t>
            </a:r>
          </a:p>
          <a:p>
            <a:r>
              <a:rPr lang="en-US" dirty="0" smtClean="0"/>
              <a:t>Internationalization Plan 2012-16</a:t>
            </a:r>
          </a:p>
          <a:p>
            <a:r>
              <a:rPr lang="en-US" dirty="0" smtClean="0"/>
              <a:t>College Operational Plan 2013-14</a:t>
            </a:r>
          </a:p>
          <a:p>
            <a:pPr>
              <a:buNone/>
            </a:pPr>
            <a:endParaRPr lang="en-US" dirty="0" smtClean="0"/>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524000" y="457200"/>
            <a:ext cx="6172200" cy="584775"/>
          </a:xfrm>
          <a:prstGeom prst="rect">
            <a:avLst/>
          </a:prstGeom>
          <a:noFill/>
        </p:spPr>
        <p:txBody>
          <a:bodyPr wrap="square" rtlCol="0">
            <a:spAutoFit/>
          </a:bodyPr>
          <a:lstStyle/>
          <a:p>
            <a:pPr algn="ctr"/>
            <a:r>
              <a:rPr lang="en-US" sz="3200" dirty="0" smtClean="0">
                <a:solidFill>
                  <a:prstClr val="white"/>
                </a:solidFill>
                <a:cs typeface="Arial" pitchFamily="34" charset="0"/>
              </a:rPr>
              <a:t>International Studies and Programs</a:t>
            </a:r>
            <a:endParaRPr lang="en-US" sz="3200" dirty="0">
              <a:solidFill>
                <a:prstClr val="white"/>
              </a:solidFill>
              <a:cs typeface="Arial" pitchFamily="34" charset="0"/>
            </a:endParaRPr>
          </a:p>
        </p:txBody>
      </p:sp>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Trip’s Contributions to Student Outcomes</a:t>
            </a:r>
            <a:endParaRPr lang="en-US" dirty="0"/>
          </a:p>
        </p:txBody>
      </p:sp>
      <p:sp>
        <p:nvSpPr>
          <p:cNvPr id="5" name="Text Placeholder 4"/>
          <p:cNvSpPr>
            <a:spLocks noGrp="1"/>
          </p:cNvSpPr>
          <p:nvPr>
            <p:ph type="body" idx="1"/>
          </p:nvPr>
        </p:nvSpPr>
        <p:spPr>
          <a:xfrm>
            <a:off x="228600" y="1371600"/>
            <a:ext cx="4344988" cy="639762"/>
          </a:xfrm>
        </p:spPr>
        <p:txBody>
          <a:bodyPr/>
          <a:lstStyle/>
          <a:p>
            <a:r>
              <a:rPr lang="en-US" dirty="0" smtClean="0"/>
              <a:t>Student outcomes:</a:t>
            </a:r>
            <a:endParaRPr lang="en-US" dirty="0"/>
          </a:p>
        </p:txBody>
      </p:sp>
      <p:sp>
        <p:nvSpPr>
          <p:cNvPr id="6" name="Content Placeholder 5"/>
          <p:cNvSpPr>
            <a:spLocks noGrp="1"/>
          </p:cNvSpPr>
          <p:nvPr>
            <p:ph sz="half" idx="2"/>
          </p:nvPr>
        </p:nvSpPr>
        <p:spPr>
          <a:xfrm>
            <a:off x="228600" y="2174875"/>
            <a:ext cx="4268788" cy="3951288"/>
          </a:xfrm>
        </p:spPr>
        <p:txBody>
          <a:bodyPr>
            <a:normAutofit fontScale="92500" lnSpcReduction="10000"/>
          </a:bodyPr>
          <a:lstStyle/>
          <a:p>
            <a:r>
              <a:rPr lang="en-US" dirty="0" smtClean="0"/>
              <a:t>Increased understanding of several significant African cultures</a:t>
            </a:r>
          </a:p>
          <a:p>
            <a:endParaRPr lang="en-US" dirty="0" smtClean="0"/>
          </a:p>
          <a:p>
            <a:r>
              <a:rPr lang="en-US" dirty="0" smtClean="0"/>
              <a:t>Improved understanding of African history and modern cultural challenges and successes</a:t>
            </a:r>
          </a:p>
          <a:p>
            <a:endParaRPr lang="en-US" dirty="0" smtClean="0"/>
          </a:p>
          <a:p>
            <a:r>
              <a:rPr lang="en-US" dirty="0" smtClean="0"/>
              <a:t>Cross-cultural communications		</a:t>
            </a:r>
            <a:endParaRPr lang="en-US" dirty="0"/>
          </a:p>
        </p:txBody>
      </p:sp>
      <p:sp>
        <p:nvSpPr>
          <p:cNvPr id="7" name="Text Placeholder 6"/>
          <p:cNvSpPr>
            <a:spLocks noGrp="1"/>
          </p:cNvSpPr>
          <p:nvPr>
            <p:ph type="body" sz="quarter" idx="3"/>
          </p:nvPr>
        </p:nvSpPr>
        <p:spPr>
          <a:xfrm>
            <a:off x="4267200" y="1371600"/>
            <a:ext cx="4648200" cy="639762"/>
          </a:xfrm>
        </p:spPr>
        <p:txBody>
          <a:bodyPr>
            <a:noAutofit/>
          </a:bodyPr>
          <a:lstStyle/>
          <a:p>
            <a:r>
              <a:rPr lang="en-US" dirty="0" smtClean="0"/>
              <a:t>Relevant samples I brought back:</a:t>
            </a:r>
            <a:endParaRPr lang="en-US" dirty="0"/>
          </a:p>
        </p:txBody>
      </p:sp>
      <p:sp>
        <p:nvSpPr>
          <p:cNvPr id="8" name="Content Placeholder 7"/>
          <p:cNvSpPr>
            <a:spLocks noGrp="1"/>
          </p:cNvSpPr>
          <p:nvPr>
            <p:ph sz="quarter" idx="4"/>
          </p:nvPr>
        </p:nvSpPr>
        <p:spPr>
          <a:xfrm>
            <a:off x="4343400" y="2133600"/>
            <a:ext cx="4648200" cy="4572000"/>
          </a:xfrm>
        </p:spPr>
        <p:txBody>
          <a:bodyPr>
            <a:normAutofit fontScale="92500"/>
          </a:bodyPr>
          <a:lstStyle/>
          <a:p>
            <a:r>
              <a:rPr lang="en-US" dirty="0" smtClean="0"/>
              <a:t>English translations of Rwandan folktales, Ugandan poetry, Ugandan and Rwandan </a:t>
            </a:r>
            <a:r>
              <a:rPr lang="en-US" dirty="0"/>
              <a:t>carvings</a:t>
            </a:r>
            <a:r>
              <a:rPr lang="en-US" dirty="0" smtClean="0"/>
              <a:t>, DVD on “</a:t>
            </a:r>
            <a:r>
              <a:rPr lang="en-US" dirty="0" err="1" smtClean="0"/>
              <a:t>Umuganura</a:t>
            </a:r>
            <a:r>
              <a:rPr lang="en-US" dirty="0" smtClean="0"/>
              <a:t>”, musical instruments, etc.  </a:t>
            </a:r>
          </a:p>
          <a:p>
            <a:r>
              <a:rPr lang="en-US" dirty="0" smtClean="0"/>
              <a:t>Information and images on Rwanda genocide and aftermath:  political, and cultural responses. Ugandan political conflicts between Buganda king and present government</a:t>
            </a:r>
          </a:p>
          <a:p>
            <a:r>
              <a:rPr lang="en-US" dirty="0" smtClean="0"/>
              <a:t>Possible </a:t>
            </a:r>
            <a:r>
              <a:rPr lang="en-US" dirty="0"/>
              <a:t>internet </a:t>
            </a:r>
            <a:r>
              <a:rPr lang="en-US" dirty="0" smtClean="0"/>
              <a:t>links </a:t>
            </a:r>
            <a:r>
              <a:rPr lang="en-US" dirty="0"/>
              <a:t>with </a:t>
            </a:r>
            <a:r>
              <a:rPr lang="en-US" dirty="0" err="1"/>
              <a:t>Makerere</a:t>
            </a:r>
            <a:r>
              <a:rPr lang="en-US" dirty="0"/>
              <a:t> </a:t>
            </a:r>
            <a:r>
              <a:rPr lang="en-US" dirty="0" smtClean="0"/>
              <a:t>students (Dr. Kigali Susan)</a:t>
            </a:r>
            <a:endParaRPr lang="en-US" dirty="0"/>
          </a:p>
          <a:p>
            <a:endParaRPr lang="en-US" dirty="0"/>
          </a:p>
        </p:txBody>
      </p:sp>
    </p:spTree>
    <p:extLst>
      <p:ext uri="{BB962C8B-B14F-4D97-AF65-F5344CB8AC3E}">
        <p14:creationId xmlns:p14="http://schemas.microsoft.com/office/powerpoint/2010/main" val="544562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Applications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Using traditional hero models in forging and maintaining political movements</a:t>
            </a:r>
          </a:p>
          <a:p>
            <a:r>
              <a:rPr lang="en-US" i="1" dirty="0" smtClean="0"/>
              <a:t>Tomlinson Hill – </a:t>
            </a:r>
            <a:r>
              <a:rPr lang="en-US" dirty="0" smtClean="0"/>
              <a:t>The past and future of American race relations in context of </a:t>
            </a:r>
            <a:r>
              <a:rPr lang="en-US" dirty="0" err="1" smtClean="0"/>
              <a:t>gacaca</a:t>
            </a:r>
            <a:r>
              <a:rPr lang="en-US" dirty="0" smtClean="0"/>
              <a:t> courts of Rwanda</a:t>
            </a:r>
          </a:p>
          <a:p>
            <a:r>
              <a:rPr lang="en-US" dirty="0" err="1" smtClean="0"/>
              <a:t>Umuganda</a:t>
            </a:r>
            <a:r>
              <a:rPr lang="en-US" dirty="0" smtClean="0"/>
              <a:t> – The use of public service mandates and the ideal of Ubuntu in the recreation of national identity</a:t>
            </a:r>
          </a:p>
          <a:p>
            <a:r>
              <a:rPr lang="en-US" dirty="0" smtClean="0"/>
              <a:t>Modern African literature, languages, and the colonial legacy</a:t>
            </a:r>
          </a:p>
          <a:p>
            <a:r>
              <a:rPr lang="en-US" dirty="0" smtClean="0"/>
              <a:t>African infrastructure, African traditions of leadership, and first world investment</a:t>
            </a:r>
          </a:p>
          <a:p>
            <a:r>
              <a:rPr lang="en-US" dirty="0" smtClean="0"/>
              <a:t>Agriculture, Ubuntu, and the environment</a:t>
            </a:r>
          </a:p>
          <a:p>
            <a:pPr marL="0" indent="0">
              <a:buNone/>
            </a:pPr>
            <a:endParaRPr lang="en-US" dirty="0" smtClean="0"/>
          </a:p>
          <a:p>
            <a:pPr marL="0" indent="0">
              <a:buNone/>
            </a:pPr>
            <a:endParaRPr lang="en-US" dirty="0" smtClean="0"/>
          </a:p>
          <a:p>
            <a:endParaRPr lang="en-US" dirty="0" smtClean="0"/>
          </a:p>
          <a:p>
            <a:endParaRPr lang="en-US" dirty="0" smtClean="0"/>
          </a:p>
          <a:p>
            <a:endParaRPr lang="en-US" i="1" dirty="0"/>
          </a:p>
        </p:txBody>
      </p:sp>
    </p:spTree>
    <p:extLst>
      <p:ext uri="{BB962C8B-B14F-4D97-AF65-F5344CB8AC3E}">
        <p14:creationId xmlns:p14="http://schemas.microsoft.com/office/powerpoint/2010/main" val="4181519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975" y="2524125"/>
            <a:ext cx="1676400" cy="223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8404" y="2406912"/>
            <a:ext cx="2938971" cy="220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5933" y="82557"/>
            <a:ext cx="2952750"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648" y="4495800"/>
            <a:ext cx="28956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28600"/>
            <a:ext cx="306070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012" y="2273446"/>
            <a:ext cx="3082401" cy="231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800" y="4900613"/>
            <a:ext cx="21844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00800" y="4900613"/>
            <a:ext cx="22479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36714" y="205245"/>
            <a:ext cx="2576072" cy="193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2243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a:t>
            </a:r>
            <a:endParaRPr lang="en-US" dirty="0"/>
          </a:p>
        </p:txBody>
      </p:sp>
      <p:sp>
        <p:nvSpPr>
          <p:cNvPr id="3" name="Subtitle 2"/>
          <p:cNvSpPr>
            <a:spLocks noGrp="1"/>
          </p:cNvSpPr>
          <p:nvPr>
            <p:ph idx="1"/>
          </p:nvPr>
        </p:nvSpPr>
        <p:spPr>
          <a:xfrm>
            <a:off x="457200" y="1752600"/>
            <a:ext cx="8229600" cy="4525963"/>
          </a:xfrm>
        </p:spPr>
        <p:txBody>
          <a:bodyPr>
            <a:normAutofit fontScale="92500" lnSpcReduction="20000"/>
          </a:bodyPr>
          <a:lstStyle/>
          <a:p>
            <a:pPr>
              <a:buNone/>
            </a:pPr>
            <a:r>
              <a:rPr lang="en-US" sz="3600" dirty="0" smtClean="0"/>
              <a:t>Valerie Walker</a:t>
            </a:r>
          </a:p>
          <a:p>
            <a:pPr>
              <a:buNone/>
            </a:pPr>
            <a:endParaRPr lang="en-US" sz="900" dirty="0" smtClean="0"/>
          </a:p>
          <a:p>
            <a:pPr>
              <a:buNone/>
            </a:pPr>
            <a:r>
              <a:rPr lang="en-US" sz="3600" dirty="0" smtClean="0"/>
              <a:t>Field Study Question: An </a:t>
            </a:r>
            <a:r>
              <a:rPr lang="en-US" sz="3600" dirty="0"/>
              <a:t>Exploration of Culturally Responsive Human Service Provisions in Uganda and </a:t>
            </a:r>
            <a:r>
              <a:rPr lang="en-US" sz="3600" dirty="0" smtClean="0"/>
              <a:t>Rwanda</a:t>
            </a:r>
          </a:p>
          <a:p>
            <a:pPr>
              <a:buNone/>
            </a:pPr>
            <a:endParaRPr lang="en-US" sz="900" dirty="0" smtClean="0"/>
          </a:p>
          <a:p>
            <a:r>
              <a:rPr lang="en-US" sz="2800" dirty="0" smtClean="0"/>
              <a:t>Women </a:t>
            </a:r>
            <a:r>
              <a:rPr lang="en-US" sz="2800" dirty="0"/>
              <a:t>and Girls’ Issues in Uganda i.e. health, education, intimate violence, sexual exploitation and economic </a:t>
            </a:r>
            <a:r>
              <a:rPr lang="en-US" sz="2800" dirty="0" smtClean="0"/>
              <a:t>development</a:t>
            </a:r>
          </a:p>
          <a:p>
            <a:r>
              <a:rPr lang="en-US" sz="2800" dirty="0"/>
              <a:t>Healing/Recovery issues </a:t>
            </a:r>
            <a:r>
              <a:rPr lang="en-US" sz="2800" dirty="0" smtClean="0"/>
              <a:t>and relevant organizations for </a:t>
            </a:r>
            <a:r>
              <a:rPr lang="en-US" sz="2800" dirty="0"/>
              <a:t>women in a post-genocide community development framework in Rwanda</a:t>
            </a:r>
          </a:p>
          <a:p>
            <a:pPr>
              <a:buNone/>
            </a:pPr>
            <a:endParaRPr lang="en-US" sz="2800" dirty="0" smtClean="0"/>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676400" y="457200"/>
            <a:ext cx="5791200" cy="646331"/>
          </a:xfrm>
          <a:prstGeom prst="rect">
            <a:avLst/>
          </a:prstGeom>
          <a:noFill/>
        </p:spPr>
        <p:txBody>
          <a:bodyPr wrap="square" rtlCol="0">
            <a:spAutoFit/>
          </a:bodyPr>
          <a:lstStyle/>
          <a:p>
            <a:pPr algn="ctr"/>
            <a:r>
              <a:rPr lang="en-US" sz="3600" dirty="0" smtClean="0">
                <a:solidFill>
                  <a:prstClr val="white"/>
                </a:solidFill>
                <a:cs typeface="Arial" pitchFamily="34" charset="0"/>
              </a:rPr>
              <a:t>Human Services Program</a:t>
            </a:r>
            <a:endParaRPr lang="en-US" sz="3600" dirty="0">
              <a:solidFill>
                <a:prstClr val="white"/>
              </a:solidFill>
              <a:cs typeface="Arial" pitchFamily="34" charset="0"/>
            </a:endParaRPr>
          </a:p>
        </p:txBody>
      </p:sp>
    </p:spTree>
    <p:extLst>
      <p:ext uri="{BB962C8B-B14F-4D97-AF65-F5344CB8AC3E}">
        <p14:creationId xmlns:p14="http://schemas.microsoft.com/office/powerpoint/2010/main" val="1470087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30576" y="3328154"/>
            <a:ext cx="4617508" cy="3463131"/>
          </a:xfrm>
        </p:spPr>
      </p:pic>
      <p:pic>
        <p:nvPicPr>
          <p:cNvPr id="5" name="Picture 4"/>
          <p:cNvPicPr>
            <a:picLocks noChangeAspect="1"/>
          </p:cNvPicPr>
          <p:nvPr/>
        </p:nvPicPr>
        <p:blipFill>
          <a:blip r:embed="rId3" cstate="print"/>
          <a:stretch>
            <a:fillRect/>
          </a:stretch>
        </p:blipFill>
        <p:spPr>
          <a:xfrm>
            <a:off x="273462" y="2161129"/>
            <a:ext cx="3687995" cy="245866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361" t="-8481" r="7638" b="4970"/>
          <a:stretch/>
        </p:blipFill>
        <p:spPr>
          <a:xfrm>
            <a:off x="4024430" y="-297847"/>
            <a:ext cx="2159200" cy="3538689"/>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053" t="-5147" r="43264" b="-5147"/>
          <a:stretch/>
        </p:blipFill>
        <p:spPr>
          <a:xfrm>
            <a:off x="6257281" y="-127754"/>
            <a:ext cx="2321684" cy="378535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2464" t="-8622" r="-10869" b="46551"/>
          <a:stretch/>
        </p:blipFill>
        <p:spPr>
          <a:xfrm>
            <a:off x="-1046767" y="4451681"/>
            <a:ext cx="5618767" cy="2198648"/>
          </a:xfrm>
          <a:prstGeom prst="rect">
            <a:avLst/>
          </a:prstGeom>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462" y="228600"/>
            <a:ext cx="3699728" cy="208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4007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fontScale="90000"/>
          </a:bodyPr>
          <a:lstStyle/>
          <a:p>
            <a:r>
              <a:rPr lang="en-US" sz="3600" dirty="0" smtClean="0"/>
              <a:t/>
            </a:r>
            <a:br>
              <a:rPr lang="en-US" sz="3600" dirty="0" smtClean="0"/>
            </a:br>
            <a:r>
              <a:rPr lang="en-US" sz="3600" dirty="0" smtClean="0"/>
              <a:t>Curriculum Infusion:</a:t>
            </a:r>
            <a:br>
              <a:rPr lang="en-US" sz="3600" dirty="0" smtClean="0"/>
            </a:br>
            <a:r>
              <a:rPr lang="en-US" sz="3600" b="1" dirty="0"/>
              <a:t>HMS 121: Multiculturalism in Human Services</a:t>
            </a:r>
            <a:r>
              <a:rPr lang="en-US" b="1" dirty="0"/>
              <a:t/>
            </a:r>
            <a:br>
              <a:rPr lang="en-US" b="1" dirty="0"/>
            </a:br>
            <a:endParaRPr lang="en-US" dirty="0"/>
          </a:p>
        </p:txBody>
      </p:sp>
      <p:sp>
        <p:nvSpPr>
          <p:cNvPr id="3" name="Content Placeholder 2"/>
          <p:cNvSpPr>
            <a:spLocks noGrp="1"/>
          </p:cNvSpPr>
          <p:nvPr>
            <p:ph idx="1"/>
          </p:nvPr>
        </p:nvSpPr>
        <p:spPr>
          <a:xfrm>
            <a:off x="304800" y="1371600"/>
            <a:ext cx="8610600" cy="5257800"/>
          </a:xfrm>
        </p:spPr>
        <p:txBody>
          <a:bodyPr>
            <a:normAutofit fontScale="25000" lnSpcReduction="20000"/>
          </a:bodyPr>
          <a:lstStyle/>
          <a:p>
            <a:pPr marL="0" indent="0">
              <a:buNone/>
            </a:pPr>
            <a:r>
              <a:rPr lang="en-US" sz="8000" dirty="0" smtClean="0"/>
              <a:t>The </a:t>
            </a:r>
            <a:r>
              <a:rPr lang="en-US" sz="8000" dirty="0"/>
              <a:t>course has an </a:t>
            </a:r>
            <a:r>
              <a:rPr lang="en-US" sz="8000" u="sng" dirty="0"/>
              <a:t>international perspectives unit</a:t>
            </a:r>
            <a:r>
              <a:rPr lang="en-US" sz="8000" dirty="0"/>
              <a:t> on identity development of first generation community members</a:t>
            </a:r>
            <a:r>
              <a:rPr lang="en-US" sz="8000" i="1" dirty="0"/>
              <a:t>,</a:t>
            </a:r>
            <a:r>
              <a:rPr lang="en-US" sz="8000" dirty="0"/>
              <a:t> human rights, genocide, refugees, social trauma, community psychology and development, and inter-faith dimensions for providing human services. </a:t>
            </a:r>
            <a:endParaRPr lang="en-US" sz="8000" dirty="0" smtClean="0"/>
          </a:p>
          <a:p>
            <a:pPr marL="0" indent="0">
              <a:buNone/>
            </a:pPr>
            <a:endParaRPr lang="en-US" sz="4500" dirty="0"/>
          </a:p>
          <a:p>
            <a:pPr marL="0" indent="0">
              <a:buNone/>
            </a:pPr>
            <a:r>
              <a:rPr lang="en-US" sz="7400" b="1" dirty="0"/>
              <a:t>“The Human Services Response” Module:</a:t>
            </a:r>
          </a:p>
          <a:p>
            <a:pPr marL="0" indent="0">
              <a:buNone/>
            </a:pPr>
            <a:r>
              <a:rPr lang="en-US" sz="7400" b="1" dirty="0"/>
              <a:t>“Culturally Responsive Service Delivery for Victims of Ethnic Conflict, Genocide and Mass Violence”</a:t>
            </a:r>
          </a:p>
          <a:p>
            <a:pPr marL="0" indent="0">
              <a:buNone/>
            </a:pPr>
            <a:endParaRPr lang="en-US" sz="4500" dirty="0" smtClean="0"/>
          </a:p>
          <a:p>
            <a:pPr marL="0" indent="0">
              <a:buNone/>
            </a:pPr>
            <a:endParaRPr lang="en-US" sz="6200" dirty="0" smtClean="0"/>
          </a:p>
          <a:p>
            <a:pPr marL="0" indent="0">
              <a:buNone/>
            </a:pPr>
            <a:r>
              <a:rPr lang="en-US" sz="8000" u="sng" dirty="0" smtClean="0"/>
              <a:t>Related Student Outcomes</a:t>
            </a:r>
            <a:r>
              <a:rPr lang="en-US" sz="8000" dirty="0" smtClean="0"/>
              <a:t>:</a:t>
            </a:r>
          </a:p>
          <a:p>
            <a:pPr marL="339725" indent="-339725">
              <a:buNone/>
            </a:pPr>
            <a:r>
              <a:rPr lang="en-US" sz="8000" dirty="0" smtClean="0"/>
              <a:t>2.  demonstrate </a:t>
            </a:r>
            <a:r>
              <a:rPr lang="en-US" sz="8000" dirty="0"/>
              <a:t>self-reflection through analysis of personal cultural values, belief systems and </a:t>
            </a:r>
            <a:r>
              <a:rPr lang="en-US" sz="8000" dirty="0" smtClean="0"/>
              <a:t>biases.</a:t>
            </a:r>
            <a:endParaRPr lang="en-US" sz="8000" dirty="0"/>
          </a:p>
          <a:p>
            <a:pPr marL="0" indent="0">
              <a:buNone/>
            </a:pPr>
            <a:r>
              <a:rPr lang="en-US" sz="8000" dirty="0" smtClean="0"/>
              <a:t>4.  identify  characteristics </a:t>
            </a:r>
            <a:r>
              <a:rPr lang="en-US" sz="8000" dirty="0"/>
              <a:t>of diverse value systems and world </a:t>
            </a:r>
            <a:r>
              <a:rPr lang="en-US" sz="8000" dirty="0" smtClean="0"/>
              <a:t>views.</a:t>
            </a:r>
            <a:endParaRPr lang="en-US" sz="8000" dirty="0"/>
          </a:p>
          <a:p>
            <a:pPr marL="280988" indent="-280988">
              <a:buNone/>
            </a:pPr>
            <a:r>
              <a:rPr lang="en-US" sz="8000" dirty="0" smtClean="0"/>
              <a:t>5.  identify </a:t>
            </a:r>
            <a:r>
              <a:rPr lang="en-US" sz="8000" dirty="0"/>
              <a:t>behavioral and psychological responses of vulnerable populations to the impact of cultural and institutionalized oppression.</a:t>
            </a:r>
          </a:p>
          <a:p>
            <a:pPr marL="0" indent="0">
              <a:buNone/>
            </a:pPr>
            <a:r>
              <a:rPr lang="en-US" sz="8000" dirty="0" smtClean="0"/>
              <a:t>6.  describe </a:t>
            </a:r>
            <a:r>
              <a:rPr lang="en-US" sz="8000" dirty="0"/>
              <a:t>the basics of ethnographic interviewing.</a:t>
            </a:r>
          </a:p>
          <a:p>
            <a:pPr marL="236538" indent="-236538">
              <a:buNone/>
            </a:pPr>
            <a:r>
              <a:rPr lang="en-US" sz="8000" dirty="0" smtClean="0"/>
              <a:t>7.  identify </a:t>
            </a:r>
            <a:r>
              <a:rPr lang="en-US" sz="8000" dirty="0"/>
              <a:t>the barriers to cross-cultural counseling, and identify development of multicultural competencies</a:t>
            </a:r>
            <a:r>
              <a:rPr lang="en-US" sz="8000" dirty="0" smtClean="0"/>
              <a:t>.</a:t>
            </a:r>
          </a:p>
          <a:p>
            <a:pPr marL="0" indent="0">
              <a:buNone/>
            </a:pPr>
            <a:endParaRPr lang="en-US" sz="2000" dirty="0" smtClean="0"/>
          </a:p>
        </p:txBody>
      </p:sp>
    </p:spTree>
    <p:extLst>
      <p:ext uri="{BB962C8B-B14F-4D97-AF65-F5344CB8AC3E}">
        <p14:creationId xmlns:p14="http://schemas.microsoft.com/office/powerpoint/2010/main" val="23470712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HMS 121 ‘Multiculturalism’ Infusion</a:t>
            </a:r>
            <a:endParaRPr lang="en-US" dirty="0"/>
          </a:p>
        </p:txBody>
      </p:sp>
      <p:sp>
        <p:nvSpPr>
          <p:cNvPr id="3" name="Text Placeholder 2"/>
          <p:cNvSpPr>
            <a:spLocks noGrp="1"/>
          </p:cNvSpPr>
          <p:nvPr>
            <p:ph type="body" idx="1"/>
          </p:nvPr>
        </p:nvSpPr>
        <p:spPr>
          <a:xfrm>
            <a:off x="457200" y="1066800"/>
            <a:ext cx="4040188" cy="639762"/>
          </a:xfrm>
        </p:spPr>
        <p:txBody>
          <a:bodyPr>
            <a:normAutofit fontScale="92500" lnSpcReduction="20000"/>
          </a:bodyPr>
          <a:lstStyle/>
          <a:p>
            <a:r>
              <a:rPr lang="en-US" smtClean="0"/>
              <a:t>Integrative Learning Components:</a:t>
            </a:r>
            <a:endParaRPr lang="en-US" dirty="0"/>
          </a:p>
        </p:txBody>
      </p:sp>
      <p:sp>
        <p:nvSpPr>
          <p:cNvPr id="4" name="Content Placeholder 3"/>
          <p:cNvSpPr>
            <a:spLocks noGrp="1"/>
          </p:cNvSpPr>
          <p:nvPr>
            <p:ph sz="half" idx="2"/>
          </p:nvPr>
        </p:nvSpPr>
        <p:spPr>
          <a:xfrm>
            <a:off x="457200" y="1828800"/>
            <a:ext cx="4040188" cy="4724400"/>
          </a:xfrm>
        </p:spPr>
        <p:txBody>
          <a:bodyPr>
            <a:normAutofit fontScale="77500" lnSpcReduction="20000"/>
          </a:bodyPr>
          <a:lstStyle/>
          <a:p>
            <a:r>
              <a:rPr lang="en-US" dirty="0" smtClean="0"/>
              <a:t>Case studies provided by viable Human Services organizations that provide social advocacy and health and human services “on the ground” in international and U.S. communities</a:t>
            </a:r>
          </a:p>
          <a:p>
            <a:endParaRPr lang="en-US" sz="1100" dirty="0" smtClean="0"/>
          </a:p>
          <a:p>
            <a:r>
              <a:rPr lang="en-US" dirty="0" smtClean="0"/>
              <a:t>Guest Speakers and Panelists, involving personal testimony, education on career pathways </a:t>
            </a:r>
          </a:p>
          <a:p>
            <a:endParaRPr lang="en-US" sz="1100" dirty="0" smtClean="0"/>
          </a:p>
          <a:p>
            <a:r>
              <a:rPr lang="en-US" dirty="0" smtClean="0"/>
              <a:t>Assignments related to Resource Mapping internationally-serving Advocacy and Human Services organizations </a:t>
            </a:r>
          </a:p>
          <a:p>
            <a:endParaRPr lang="en-US" sz="1100" dirty="0" smtClean="0"/>
          </a:p>
          <a:p>
            <a:r>
              <a:rPr lang="en-US" dirty="0" smtClean="0"/>
              <a:t>Selected testimonies from “Teaching Africa Today” seminars, panels, presentations and literature review</a:t>
            </a:r>
          </a:p>
          <a:p>
            <a:endParaRPr lang="en-US" dirty="0"/>
          </a:p>
        </p:txBody>
      </p:sp>
      <p:sp>
        <p:nvSpPr>
          <p:cNvPr id="5" name="Text Placeholder 4"/>
          <p:cNvSpPr>
            <a:spLocks noGrp="1"/>
          </p:cNvSpPr>
          <p:nvPr>
            <p:ph type="body" sz="quarter" idx="3"/>
          </p:nvPr>
        </p:nvSpPr>
        <p:spPr>
          <a:xfrm>
            <a:off x="4495800" y="990600"/>
            <a:ext cx="4041775" cy="639762"/>
          </a:xfrm>
        </p:spPr>
        <p:txBody>
          <a:bodyPr>
            <a:normAutofit fontScale="92500" lnSpcReduction="20000"/>
          </a:bodyPr>
          <a:lstStyle/>
          <a:p>
            <a:r>
              <a:rPr lang="en-US" dirty="0" smtClean="0"/>
              <a:t>Examples of Collaborations &amp; Community Partner Sites</a:t>
            </a:r>
            <a:endParaRPr lang="en-US" dirty="0"/>
          </a:p>
        </p:txBody>
      </p:sp>
      <p:sp>
        <p:nvSpPr>
          <p:cNvPr id="6" name="Content Placeholder 5"/>
          <p:cNvSpPr>
            <a:spLocks noGrp="1"/>
          </p:cNvSpPr>
          <p:nvPr>
            <p:ph sz="quarter" idx="4"/>
          </p:nvPr>
        </p:nvSpPr>
        <p:spPr>
          <a:xfrm>
            <a:off x="4648200" y="1905001"/>
            <a:ext cx="4041775" cy="4952999"/>
          </a:xfrm>
        </p:spPr>
        <p:txBody>
          <a:bodyPr>
            <a:normAutofit fontScale="62500" lnSpcReduction="20000"/>
          </a:bodyPr>
          <a:lstStyle/>
          <a:p>
            <a:r>
              <a:rPr lang="en-US" sz="2900" dirty="0" smtClean="0"/>
              <a:t>UGANDA: </a:t>
            </a:r>
            <a:r>
              <a:rPr lang="en-US" sz="2900" dirty="0" err="1" smtClean="0"/>
              <a:t>Makarere</a:t>
            </a:r>
            <a:r>
              <a:rPr lang="en-US" sz="2900" dirty="0" smtClean="0"/>
              <a:t> University School of Social Work, </a:t>
            </a:r>
            <a:r>
              <a:rPr lang="en-US" sz="2900" dirty="0" err="1" smtClean="0"/>
              <a:t>Nzamisi</a:t>
            </a:r>
            <a:r>
              <a:rPr lang="en-US" sz="2900" dirty="0" smtClean="0"/>
              <a:t> Training Institute for Social Development (Social Justice Education Programs),  </a:t>
            </a:r>
            <a:r>
              <a:rPr lang="en-US" sz="2900" dirty="0" err="1" smtClean="0"/>
              <a:t>Olwal</a:t>
            </a:r>
            <a:r>
              <a:rPr lang="en-US" sz="2900" dirty="0" smtClean="0"/>
              <a:t> School in </a:t>
            </a:r>
            <a:r>
              <a:rPr lang="en-US" sz="2900" dirty="0" err="1" smtClean="0"/>
              <a:t>Gulu</a:t>
            </a:r>
            <a:r>
              <a:rPr lang="en-US" sz="2900" dirty="0" smtClean="0"/>
              <a:t> Networking with </a:t>
            </a:r>
            <a:r>
              <a:rPr lang="en-US" sz="2900" dirty="0" err="1" smtClean="0"/>
              <a:t>Makarere</a:t>
            </a:r>
            <a:r>
              <a:rPr lang="en-US" sz="2900" dirty="0" smtClean="0"/>
              <a:t> student, </a:t>
            </a:r>
            <a:r>
              <a:rPr lang="en-US" sz="2900" dirty="0" err="1" smtClean="0"/>
              <a:t>Zimu</a:t>
            </a:r>
            <a:r>
              <a:rPr lang="en-US" sz="2900" dirty="0" smtClean="0"/>
              <a:t> Foundation (Uganda and Illinois)</a:t>
            </a:r>
          </a:p>
          <a:p>
            <a:endParaRPr lang="en-US" sz="2900" dirty="0" smtClean="0"/>
          </a:p>
          <a:p>
            <a:r>
              <a:rPr lang="en-US" sz="2900" dirty="0" smtClean="0"/>
              <a:t>RWANDA: Center for Conflict Management, National University of Rwanda; </a:t>
            </a:r>
            <a:r>
              <a:rPr lang="en-US" sz="2900" dirty="0" err="1" smtClean="0"/>
              <a:t>Inzozi</a:t>
            </a:r>
            <a:r>
              <a:rPr lang="en-US" sz="2900" dirty="0" smtClean="0"/>
              <a:t> </a:t>
            </a:r>
            <a:r>
              <a:rPr lang="en-US" sz="2900" dirty="0" err="1" smtClean="0"/>
              <a:t>Nziza</a:t>
            </a:r>
            <a:r>
              <a:rPr lang="en-US" sz="2900" dirty="0" smtClean="0"/>
              <a:t> Dreams</a:t>
            </a:r>
          </a:p>
          <a:p>
            <a:endParaRPr lang="en-US" sz="2900" dirty="0" smtClean="0"/>
          </a:p>
          <a:p>
            <a:r>
              <a:rPr lang="en-US" sz="2900" dirty="0" smtClean="0"/>
              <a:t>CHICAGOLAND and U.S.: Pan-African Association, Interfaith Immigration Coalition, Dr. Michelle Martin (International Human Services Educator &amp; Practitioner), Audrey </a:t>
            </a:r>
            <a:r>
              <a:rPr lang="en-US" sz="2900" dirty="0" err="1" smtClean="0"/>
              <a:t>Musiimenta</a:t>
            </a:r>
            <a:r>
              <a:rPr lang="en-US" sz="2900" dirty="0" smtClean="0"/>
              <a:t> (Ugandan Consul in Chicago)</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2457412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Course </a:t>
            </a:r>
            <a:br>
              <a:rPr lang="en-US" dirty="0" smtClean="0"/>
            </a:br>
            <a:r>
              <a:rPr lang="en-US" dirty="0" smtClean="0"/>
              <a:t>Infusions &amp; Integration</a:t>
            </a:r>
            <a:endParaRPr lang="en-US" dirty="0"/>
          </a:p>
        </p:txBody>
      </p:sp>
      <p:sp>
        <p:nvSpPr>
          <p:cNvPr id="3" name="Text Placeholder 2"/>
          <p:cNvSpPr>
            <a:spLocks noGrp="1"/>
          </p:cNvSpPr>
          <p:nvPr>
            <p:ph type="body" idx="1"/>
          </p:nvPr>
        </p:nvSpPr>
        <p:spPr>
          <a:xfrm>
            <a:off x="457200" y="1447800"/>
            <a:ext cx="4040188" cy="639762"/>
          </a:xfrm>
        </p:spPr>
        <p:txBody>
          <a:bodyPr/>
          <a:lstStyle/>
          <a:p>
            <a:r>
              <a:rPr lang="en-US" dirty="0" smtClean="0"/>
              <a:t>HMS 101: Intro to HMS</a:t>
            </a:r>
            <a:endParaRPr lang="en-US" dirty="0"/>
          </a:p>
        </p:txBody>
      </p:sp>
      <p:sp>
        <p:nvSpPr>
          <p:cNvPr id="4" name="Content Placeholder 3"/>
          <p:cNvSpPr>
            <a:spLocks noGrp="1"/>
          </p:cNvSpPr>
          <p:nvPr>
            <p:ph sz="half" idx="2"/>
          </p:nvPr>
        </p:nvSpPr>
        <p:spPr>
          <a:xfrm>
            <a:off x="457200" y="2174874"/>
            <a:ext cx="4040188" cy="4454525"/>
          </a:xfrm>
        </p:spPr>
        <p:txBody>
          <a:bodyPr>
            <a:normAutofit fontScale="85000" lnSpcReduction="20000"/>
          </a:bodyPr>
          <a:lstStyle/>
          <a:p>
            <a:pPr marL="0" indent="0">
              <a:buNone/>
            </a:pPr>
            <a:r>
              <a:rPr lang="en-US" sz="3100" dirty="0" smtClean="0"/>
              <a:t>“International </a:t>
            </a:r>
            <a:r>
              <a:rPr lang="en-US" sz="3100" dirty="0"/>
              <a:t>Human </a:t>
            </a:r>
            <a:r>
              <a:rPr lang="en-US" sz="3100" dirty="0" smtClean="0"/>
              <a:t>Services” </a:t>
            </a:r>
            <a:r>
              <a:rPr lang="en-US" sz="3100" dirty="0"/>
              <a:t>Module</a:t>
            </a:r>
            <a:r>
              <a:rPr lang="en-US" sz="3100" dirty="0" smtClean="0"/>
              <a:t>:</a:t>
            </a:r>
          </a:p>
          <a:p>
            <a:pPr marL="0" indent="0">
              <a:buNone/>
            </a:pPr>
            <a:endParaRPr lang="en-US" sz="1000" dirty="0"/>
          </a:p>
          <a:p>
            <a:r>
              <a:rPr lang="en-US" dirty="0"/>
              <a:t>Critical Review of Public </a:t>
            </a:r>
            <a:r>
              <a:rPr lang="en-US" dirty="0" err="1"/>
              <a:t>Vs</a:t>
            </a:r>
            <a:r>
              <a:rPr lang="en-US" dirty="0"/>
              <a:t> Private Sector HMS </a:t>
            </a:r>
            <a:r>
              <a:rPr lang="en-US" dirty="0" smtClean="0"/>
              <a:t>Roles</a:t>
            </a:r>
          </a:p>
          <a:p>
            <a:r>
              <a:rPr lang="en-US" dirty="0" smtClean="0"/>
              <a:t>Guest </a:t>
            </a:r>
            <a:r>
              <a:rPr lang="en-US" dirty="0"/>
              <a:t>Presentations by Service Providers &amp; </a:t>
            </a:r>
            <a:r>
              <a:rPr lang="en-US" dirty="0" smtClean="0"/>
              <a:t>Refugees</a:t>
            </a:r>
          </a:p>
          <a:p>
            <a:r>
              <a:rPr lang="en-US" dirty="0" smtClean="0"/>
              <a:t>Commonalities </a:t>
            </a:r>
            <a:r>
              <a:rPr lang="en-US" dirty="0"/>
              <a:t>&amp; Differences between Immigrants and </a:t>
            </a:r>
            <a:r>
              <a:rPr lang="en-US" dirty="0" smtClean="0"/>
              <a:t>Refugees</a:t>
            </a:r>
          </a:p>
          <a:p>
            <a:r>
              <a:rPr lang="en-US" dirty="0" smtClean="0"/>
              <a:t>Impact </a:t>
            </a:r>
            <a:r>
              <a:rPr lang="en-US" dirty="0"/>
              <a:t>of Faith-based organizations: From Colonialism to </a:t>
            </a:r>
            <a:r>
              <a:rPr lang="en-US" dirty="0" smtClean="0"/>
              <a:t>Service</a:t>
            </a:r>
          </a:p>
          <a:p>
            <a:r>
              <a:rPr lang="en-US" dirty="0" smtClean="0"/>
              <a:t>Social </a:t>
            </a:r>
            <a:r>
              <a:rPr lang="en-US" dirty="0"/>
              <a:t>Policy Advocacy, Macro-level Human Services </a:t>
            </a:r>
          </a:p>
          <a:p>
            <a:pPr marL="0" indent="0">
              <a:buNone/>
            </a:pPr>
            <a:endParaRPr lang="en-US" dirty="0"/>
          </a:p>
        </p:txBody>
      </p:sp>
      <p:sp>
        <p:nvSpPr>
          <p:cNvPr id="5" name="Text Placeholder 4"/>
          <p:cNvSpPr>
            <a:spLocks noGrp="1"/>
          </p:cNvSpPr>
          <p:nvPr>
            <p:ph type="body" sz="quarter" idx="3"/>
          </p:nvPr>
        </p:nvSpPr>
        <p:spPr>
          <a:xfrm>
            <a:off x="4648200" y="1447800"/>
            <a:ext cx="4041775" cy="639762"/>
          </a:xfrm>
        </p:spPr>
        <p:txBody>
          <a:bodyPr/>
          <a:lstStyle/>
          <a:p>
            <a:r>
              <a:rPr lang="en-US" dirty="0" smtClean="0"/>
              <a:t>HMS 112 : Group Work</a:t>
            </a:r>
            <a:endParaRPr lang="en-US" dirty="0"/>
          </a:p>
        </p:txBody>
      </p:sp>
      <p:sp>
        <p:nvSpPr>
          <p:cNvPr id="6" name="Content Placeholder 5"/>
          <p:cNvSpPr>
            <a:spLocks noGrp="1"/>
          </p:cNvSpPr>
          <p:nvPr>
            <p:ph sz="quarter" idx="4"/>
          </p:nvPr>
        </p:nvSpPr>
        <p:spPr>
          <a:xfrm>
            <a:off x="4645025" y="2174874"/>
            <a:ext cx="4041775" cy="4454525"/>
          </a:xfrm>
        </p:spPr>
        <p:txBody>
          <a:bodyPr>
            <a:normAutofit lnSpcReduction="10000"/>
          </a:bodyPr>
          <a:lstStyle/>
          <a:p>
            <a:pPr marL="0" indent="0">
              <a:buNone/>
            </a:pPr>
            <a:r>
              <a:rPr lang="en-US" dirty="0" smtClean="0"/>
              <a:t>Human Services Worker Roles, Case Scenarios and Group Services </a:t>
            </a:r>
          </a:p>
          <a:p>
            <a:r>
              <a:rPr lang="en-US" sz="1900" dirty="0" smtClean="0"/>
              <a:t>Health Prevention-Education Groups in Fishing Villages in Uganda (</a:t>
            </a:r>
            <a:r>
              <a:rPr lang="en-US" sz="1900" dirty="0" err="1" smtClean="0"/>
              <a:t>Kizinga</a:t>
            </a:r>
            <a:r>
              <a:rPr lang="en-US" sz="1900" dirty="0" smtClean="0"/>
              <a:t> River photo), provided by Human Services-prepared “Community Health Workers”</a:t>
            </a:r>
          </a:p>
          <a:p>
            <a:r>
              <a:rPr lang="en-US" sz="1900" dirty="0" smtClean="0"/>
              <a:t>INZOZI </a:t>
            </a:r>
            <a:r>
              <a:rPr lang="en-US" sz="1900" dirty="0"/>
              <a:t>NZIZA Women’s </a:t>
            </a:r>
            <a:r>
              <a:rPr lang="en-US" sz="1900" dirty="0" smtClean="0"/>
              <a:t>Cooperative, Provides </a:t>
            </a:r>
            <a:r>
              <a:rPr lang="en-US" sz="1900" dirty="0"/>
              <a:t>employment, post-genocide counseling services, prevention-education and community based drumming to women in Rwanda</a:t>
            </a:r>
          </a:p>
          <a:p>
            <a:pPr>
              <a:buFont typeface="Courier New" pitchFamily="49" charset="0"/>
              <a:buChar char="o"/>
            </a:pPr>
            <a:endParaRPr lang="en-US" sz="1800" dirty="0" smtClean="0"/>
          </a:p>
          <a:p>
            <a:pPr>
              <a:buFont typeface="Courier New" pitchFamily="49" charset="0"/>
              <a:buChar char="o"/>
            </a:pPr>
            <a:endParaRPr lang="en-US" sz="1800" dirty="0" smtClean="0"/>
          </a:p>
          <a:p>
            <a:pPr>
              <a:buFont typeface="Courier New" pitchFamily="49" charset="0"/>
              <a:buChar char="o"/>
            </a:pPr>
            <a:endParaRPr lang="en-US" dirty="0" smtClean="0"/>
          </a:p>
          <a:p>
            <a:pPr>
              <a:buFont typeface="Courier New" pitchFamily="49" charset="0"/>
              <a:buChar char="o"/>
            </a:pPr>
            <a:endParaRPr lang="en-US" dirty="0" smtClean="0"/>
          </a:p>
          <a:p>
            <a:pPr marL="0" indent="0">
              <a:buNone/>
            </a:pPr>
            <a:endParaRPr lang="en-US" dirty="0"/>
          </a:p>
        </p:txBody>
      </p:sp>
    </p:spTree>
    <p:extLst>
      <p:ext uri="{BB962C8B-B14F-4D97-AF65-F5344CB8AC3E}">
        <p14:creationId xmlns:p14="http://schemas.microsoft.com/office/powerpoint/2010/main" val="8928148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HMS Club Focus Area for 2014-15:</a:t>
            </a:r>
            <a:endParaRPr lang="en-US" sz="2800" dirty="0"/>
          </a:p>
        </p:txBody>
      </p:sp>
      <p:sp>
        <p:nvSpPr>
          <p:cNvPr id="3" name="Content Placeholder 2"/>
          <p:cNvSpPr>
            <a:spLocks noGrp="1"/>
          </p:cNvSpPr>
          <p:nvPr>
            <p:ph idx="1"/>
          </p:nvPr>
        </p:nvSpPr>
        <p:spPr>
          <a:xfrm>
            <a:off x="3657600" y="533400"/>
            <a:ext cx="5111750" cy="6172200"/>
          </a:xfrm>
        </p:spPr>
        <p:txBody>
          <a:bodyPr>
            <a:normAutofit fontScale="70000" lnSpcReduction="20000"/>
          </a:bodyPr>
          <a:lstStyle/>
          <a:p>
            <a:r>
              <a:rPr lang="en-US" sz="3400" dirty="0" smtClean="0">
                <a:ea typeface="Times New Roman" panose="02020603050405020304" pitchFamily="18" charset="0"/>
              </a:rPr>
              <a:t>Roundtable panels and </a:t>
            </a:r>
            <a:r>
              <a:rPr lang="en-US" sz="3400" dirty="0">
                <a:ea typeface="Times New Roman" panose="02020603050405020304" pitchFamily="18" charset="0"/>
              </a:rPr>
              <a:t>e</a:t>
            </a:r>
            <a:r>
              <a:rPr lang="en-US" sz="3400" dirty="0" smtClean="0">
                <a:ea typeface="Times New Roman" panose="02020603050405020304" pitchFamily="18" charset="0"/>
              </a:rPr>
              <a:t>ducational </a:t>
            </a:r>
            <a:r>
              <a:rPr lang="en-US" sz="3400" dirty="0">
                <a:ea typeface="Times New Roman" panose="02020603050405020304" pitchFamily="18" charset="0"/>
              </a:rPr>
              <a:t>components on community development, health and human services, and human rights issues </a:t>
            </a:r>
            <a:endParaRPr lang="en-US" sz="3400" dirty="0" smtClean="0">
              <a:ea typeface="Times New Roman" panose="02020603050405020304" pitchFamily="18" charset="0"/>
            </a:endParaRPr>
          </a:p>
          <a:p>
            <a:r>
              <a:rPr lang="en-US" sz="3400" dirty="0" smtClean="0">
                <a:ea typeface="Times New Roman" panose="02020603050405020304" pitchFamily="18" charset="0"/>
              </a:rPr>
              <a:t>Access </a:t>
            </a:r>
            <a:r>
              <a:rPr lang="en-US" sz="3400" dirty="0">
                <a:ea typeface="Times New Roman" panose="02020603050405020304" pitchFamily="18" charset="0"/>
              </a:rPr>
              <a:t>new partnerships with universities and community organizations into </a:t>
            </a:r>
            <a:r>
              <a:rPr lang="en-US" sz="3400" dirty="0" smtClean="0">
                <a:ea typeface="Times New Roman" panose="02020603050405020304" pitchFamily="18" charset="0"/>
              </a:rPr>
              <a:t>service learning  components</a:t>
            </a:r>
          </a:p>
          <a:p>
            <a:r>
              <a:rPr lang="en-US" sz="3400" dirty="0" smtClean="0">
                <a:ea typeface="Times New Roman" panose="02020603050405020304" pitchFamily="18" charset="0"/>
              </a:rPr>
              <a:t>Connections with our </a:t>
            </a:r>
            <a:r>
              <a:rPr lang="en-US" sz="3400" dirty="0">
                <a:ea typeface="Times New Roman" panose="02020603050405020304" pitchFamily="18" charset="0"/>
              </a:rPr>
              <a:t>Human Services Club to communities and relationships in Uganda or Rwanda </a:t>
            </a:r>
            <a:r>
              <a:rPr lang="en-US" sz="3400" dirty="0" smtClean="0">
                <a:ea typeface="Times New Roman" panose="02020603050405020304" pitchFamily="18" charset="0"/>
              </a:rPr>
              <a:t>including </a:t>
            </a:r>
          </a:p>
          <a:p>
            <a:pPr lvl="1">
              <a:buFont typeface="Courier New" pitchFamily="49" charset="0"/>
              <a:buChar char="o"/>
            </a:pPr>
            <a:r>
              <a:rPr lang="en-US" sz="3000" dirty="0" smtClean="0">
                <a:ea typeface="Times New Roman" panose="02020603050405020304" pitchFamily="18" charset="0"/>
              </a:rPr>
              <a:t>paired </a:t>
            </a:r>
            <a:r>
              <a:rPr lang="en-US" sz="3000" dirty="0">
                <a:ea typeface="Times New Roman" panose="02020603050405020304" pitchFamily="18" charset="0"/>
              </a:rPr>
              <a:t>dialogues between </a:t>
            </a:r>
            <a:r>
              <a:rPr lang="en-US" sz="3000" dirty="0" smtClean="0">
                <a:ea typeface="Times New Roman" panose="02020603050405020304" pitchFamily="18" charset="0"/>
              </a:rPr>
              <a:t>students</a:t>
            </a:r>
          </a:p>
          <a:p>
            <a:pPr lvl="1">
              <a:buFont typeface="Courier New" pitchFamily="49" charset="0"/>
              <a:buChar char="o"/>
            </a:pPr>
            <a:r>
              <a:rPr lang="en-US" sz="3000" dirty="0" smtClean="0">
                <a:ea typeface="Times New Roman" panose="02020603050405020304" pitchFamily="18" charset="0"/>
              </a:rPr>
              <a:t>selection </a:t>
            </a:r>
            <a:r>
              <a:rPr lang="en-US" sz="3000" dirty="0">
                <a:ea typeface="Times New Roman" panose="02020603050405020304" pitchFamily="18" charset="0"/>
              </a:rPr>
              <a:t>of human services organizations as donations </a:t>
            </a:r>
            <a:r>
              <a:rPr lang="en-US" sz="3000" dirty="0" smtClean="0">
                <a:ea typeface="Times New Roman" panose="02020603050405020304" pitchFamily="18" charset="0"/>
              </a:rPr>
              <a:t>recipients</a:t>
            </a:r>
          </a:p>
          <a:p>
            <a:pPr lvl="1">
              <a:buFont typeface="Courier New" pitchFamily="49" charset="0"/>
              <a:buChar char="o"/>
            </a:pPr>
            <a:r>
              <a:rPr lang="en-US" sz="3000" dirty="0" smtClean="0">
                <a:ea typeface="Times New Roman" panose="02020603050405020304" pitchFamily="18" charset="0"/>
              </a:rPr>
              <a:t>invitations </a:t>
            </a:r>
            <a:r>
              <a:rPr lang="en-US" sz="3000" dirty="0">
                <a:ea typeface="Times New Roman" panose="02020603050405020304" pitchFamily="18" charset="0"/>
              </a:rPr>
              <a:t>of persons who have direct experience with immigrant or refugee roles for </a:t>
            </a:r>
            <a:r>
              <a:rPr lang="en-US" sz="3000" dirty="0" smtClean="0">
                <a:ea typeface="Times New Roman" panose="02020603050405020304" pitchFamily="18" charset="0"/>
              </a:rPr>
              <a:t>“courageous conversations” </a:t>
            </a:r>
            <a:endParaRPr lang="en-US" sz="3000" dirty="0"/>
          </a:p>
          <a:p>
            <a:pPr marL="0" indent="0">
              <a:buNone/>
            </a:pPr>
            <a:endParaRPr lang="en-US" dirty="0"/>
          </a:p>
        </p:txBody>
      </p:sp>
      <p:sp>
        <p:nvSpPr>
          <p:cNvPr id="4" name="Text Placeholder 3"/>
          <p:cNvSpPr>
            <a:spLocks noGrp="1"/>
          </p:cNvSpPr>
          <p:nvPr>
            <p:ph type="body" sz="half" idx="2"/>
          </p:nvPr>
        </p:nvSpPr>
        <p:spPr/>
        <p:txBody>
          <a:bodyPr/>
          <a:lstStyle/>
          <a:p>
            <a:r>
              <a:rPr lang="en-US" sz="2400" dirty="0" smtClean="0"/>
              <a:t>FOCUS  ON THE EXPERIENCE OF IMMIGRANTS AND REFUGEES</a:t>
            </a:r>
            <a:endParaRPr lang="en-US" sz="2400"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556" y="3048000"/>
            <a:ext cx="2641600" cy="3810000"/>
          </a:xfrm>
          <a:prstGeom prst="rect">
            <a:avLst/>
          </a:prstGeom>
        </p:spPr>
      </p:pic>
    </p:spTree>
    <p:extLst>
      <p:ext uri="{BB962C8B-B14F-4D97-AF65-F5344CB8AC3E}">
        <p14:creationId xmlns:p14="http://schemas.microsoft.com/office/powerpoint/2010/main" val="42922372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HMS Program Development, </a:t>
            </a:r>
            <a:br>
              <a:rPr lang="en-US" dirty="0" smtClean="0"/>
            </a:br>
            <a:r>
              <a:rPr lang="en-US" dirty="0" smtClean="0"/>
              <a:t>Harper &amp; Community Contributions</a:t>
            </a:r>
            <a:endParaRPr lang="en-US" dirty="0"/>
          </a:p>
        </p:txBody>
      </p:sp>
      <p:sp>
        <p:nvSpPr>
          <p:cNvPr id="3" name="Content Placeholder 2"/>
          <p:cNvSpPr>
            <a:spLocks noGrp="1"/>
          </p:cNvSpPr>
          <p:nvPr>
            <p:ph idx="1"/>
          </p:nvPr>
        </p:nvSpPr>
        <p:spPr>
          <a:xfrm>
            <a:off x="457200" y="1600200"/>
            <a:ext cx="8229600" cy="4953000"/>
          </a:xfrm>
        </p:spPr>
        <p:txBody>
          <a:bodyPr>
            <a:noAutofit/>
          </a:bodyPr>
          <a:lstStyle/>
          <a:p>
            <a:r>
              <a:rPr lang="en-US" sz="2500" dirty="0" smtClean="0"/>
              <a:t>Presentations to Career Programs Division, Community Partner Sites &amp; Faith Organizations</a:t>
            </a:r>
          </a:p>
          <a:p>
            <a:r>
              <a:rPr lang="en-US" sz="2500" dirty="0" smtClean="0"/>
              <a:t>HMS Advisory &amp; Faculty Meeting regarding International Human Services Issues infusion into curriculum &amp; field sites</a:t>
            </a:r>
          </a:p>
          <a:p>
            <a:r>
              <a:rPr lang="en-US" sz="2500" dirty="0" smtClean="0"/>
              <a:t>Resources for HUMAN RIGHTS EXPO (ISP and HMS)</a:t>
            </a:r>
          </a:p>
          <a:p>
            <a:r>
              <a:rPr lang="en-US" sz="2500" dirty="0" smtClean="0"/>
              <a:t>Facilitation of ISP Session on Women &amp; Peace-Building </a:t>
            </a:r>
          </a:p>
          <a:p>
            <a:r>
              <a:rPr lang="en-US" sz="2500" dirty="0" smtClean="0"/>
              <a:t>COMMUNITY HEALTH WORKER </a:t>
            </a:r>
            <a:r>
              <a:rPr lang="en-US" sz="2500" dirty="0"/>
              <a:t>Certification – Initiated in Collaboration with Health Careers Program and Health Education &amp; Kinesiology Department, involves renewed partnerships with local HMS partner sites as well as diverse-serving </a:t>
            </a:r>
            <a:r>
              <a:rPr lang="en-US" sz="2500" dirty="0" smtClean="0"/>
              <a:t>organizations</a:t>
            </a:r>
          </a:p>
          <a:p>
            <a:endParaRPr lang="en-US" sz="2500" dirty="0"/>
          </a:p>
        </p:txBody>
      </p:sp>
    </p:spTree>
    <p:extLst>
      <p:ext uri="{BB962C8B-B14F-4D97-AF65-F5344CB8AC3E}">
        <p14:creationId xmlns:p14="http://schemas.microsoft.com/office/powerpoint/2010/main" val="191736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M</a:t>
            </a:r>
            <a:endParaRPr lang="en-US" dirty="0"/>
          </a:p>
        </p:txBody>
      </p:sp>
      <p:sp>
        <p:nvSpPr>
          <p:cNvPr id="3" name="Subtitle 2"/>
          <p:cNvSpPr>
            <a:spLocks noGrp="1"/>
          </p:cNvSpPr>
          <p:nvPr>
            <p:ph idx="1"/>
          </p:nvPr>
        </p:nvSpPr>
        <p:spPr>
          <a:xfrm>
            <a:off x="609600" y="1676400"/>
            <a:ext cx="8077200" cy="4953000"/>
          </a:xfrm>
        </p:spPr>
        <p:txBody>
          <a:bodyPr>
            <a:normAutofit/>
          </a:bodyPr>
          <a:lstStyle/>
          <a:p>
            <a:pPr>
              <a:buNone/>
            </a:pPr>
            <a:r>
              <a:rPr lang="en-US" dirty="0" smtClean="0"/>
              <a:t>Three-year regional focus:</a:t>
            </a:r>
          </a:p>
          <a:p>
            <a:pPr>
              <a:buNone/>
            </a:pPr>
            <a:r>
              <a:rPr lang="en-US" dirty="0" smtClean="0"/>
              <a:t>1</a:t>
            </a:r>
            <a:r>
              <a:rPr lang="en-US" baseline="30000" dirty="0" smtClean="0"/>
              <a:t>st</a:t>
            </a:r>
            <a:r>
              <a:rPr lang="en-US" dirty="0" smtClean="0"/>
              <a:t> year:  Faculty International Field Seminar</a:t>
            </a:r>
          </a:p>
          <a:p>
            <a:pPr>
              <a:buNone/>
            </a:pPr>
            <a:r>
              <a:rPr lang="en-US" dirty="0" smtClean="0"/>
              <a:t>2</a:t>
            </a:r>
            <a:r>
              <a:rPr lang="en-US" baseline="30000" dirty="0" smtClean="0"/>
              <a:t>nd</a:t>
            </a:r>
            <a:r>
              <a:rPr lang="en-US" dirty="0" smtClean="0"/>
              <a:t> year:  Student overseas experience</a:t>
            </a:r>
          </a:p>
          <a:p>
            <a:pPr>
              <a:buNone/>
            </a:pPr>
            <a:r>
              <a:rPr lang="en-US" dirty="0" smtClean="0"/>
              <a:t>3</a:t>
            </a:r>
            <a:r>
              <a:rPr lang="en-US" baseline="30000" dirty="0" smtClean="0"/>
              <a:t>rd</a:t>
            </a:r>
            <a:r>
              <a:rPr lang="en-US" dirty="0" smtClean="0"/>
              <a:t> year:  Faculty Exchange (Fulbright)</a:t>
            </a:r>
          </a:p>
          <a:p>
            <a:pPr>
              <a:buNone/>
            </a:pPr>
            <a:endParaRPr lang="en-US" sz="800" dirty="0" smtClean="0"/>
          </a:p>
          <a:p>
            <a:pPr>
              <a:buNone/>
            </a:pPr>
            <a:endParaRPr lang="en-US" sz="800" dirty="0" smtClean="0"/>
          </a:p>
          <a:p>
            <a:pPr>
              <a:buNone/>
            </a:pPr>
            <a:endParaRPr lang="en-US" sz="800" dirty="0" smtClean="0"/>
          </a:p>
          <a:p>
            <a:pPr>
              <a:buNone/>
            </a:pPr>
            <a:r>
              <a:rPr lang="en-US" dirty="0" smtClean="0"/>
              <a:t>Regional Focus 2016-20:  Southeast Asia </a:t>
            </a:r>
          </a:p>
          <a:p>
            <a:pPr>
              <a:buNone/>
            </a:pPr>
            <a:r>
              <a:rPr lang="en-US" dirty="0" smtClean="0"/>
              <a:t>(in collaboration with Center for Southeast Asian Studies at NIU)</a:t>
            </a:r>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524000" y="457200"/>
            <a:ext cx="6172200" cy="584775"/>
          </a:xfrm>
          <a:prstGeom prst="rect">
            <a:avLst/>
          </a:prstGeom>
          <a:noFill/>
        </p:spPr>
        <p:txBody>
          <a:bodyPr wrap="square" rtlCol="0">
            <a:spAutoFit/>
          </a:bodyPr>
          <a:lstStyle/>
          <a:p>
            <a:pPr algn="ctr"/>
            <a:r>
              <a:rPr lang="en-US" sz="3200" dirty="0" smtClean="0">
                <a:solidFill>
                  <a:prstClr val="white"/>
                </a:solidFill>
                <a:cs typeface="Arial" pitchFamily="34" charset="0"/>
              </a:rPr>
              <a:t>International Studies and Programs</a:t>
            </a:r>
            <a:endParaRPr lang="en-US" sz="3200" dirty="0">
              <a:solidFill>
                <a:prstClr val="white"/>
              </a:solidFill>
              <a:cs typeface="Arial" pitchFamily="34" charset="0"/>
            </a:endParaRPr>
          </a:p>
        </p:txBody>
      </p:sp>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1814" y="0"/>
            <a:ext cx="3251200" cy="52946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52800"/>
            <a:ext cx="4572000" cy="3505200"/>
          </a:xfrm>
          <a:prstGeom prst="rect">
            <a:avLst/>
          </a:prstGeom>
        </p:spPr>
      </p:pic>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100" y="1"/>
            <a:ext cx="2287787" cy="3268616"/>
          </a:xfr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7439" y="0"/>
            <a:ext cx="3552823" cy="3352799"/>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2479" t="2157" r="-33481" b="-2157"/>
          <a:stretch/>
        </p:blipFill>
        <p:spPr>
          <a:xfrm>
            <a:off x="4191000" y="3048000"/>
            <a:ext cx="2971800" cy="381000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4780" t="6669" r="17320" b="65333"/>
          <a:stretch/>
        </p:blipFill>
        <p:spPr>
          <a:xfrm>
            <a:off x="5891212" y="5181600"/>
            <a:ext cx="3252788" cy="1676400"/>
          </a:xfrm>
          <a:prstGeom prst="rect">
            <a:avLst/>
          </a:prstGeom>
        </p:spPr>
      </p:pic>
    </p:spTree>
    <p:extLst>
      <p:ext uri="{BB962C8B-B14F-4D97-AF65-F5344CB8AC3E}">
        <p14:creationId xmlns:p14="http://schemas.microsoft.com/office/powerpoint/2010/main" val="38423559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008313" cy="946150"/>
          </a:xfrm>
        </p:spPr>
        <p:txBody>
          <a:bodyPr>
            <a:normAutofit fontScale="90000"/>
          </a:bodyPr>
          <a:lstStyle/>
          <a:p>
            <a:r>
              <a:rPr lang="en-US" sz="2400" dirty="0" smtClean="0"/>
              <a:t>Benefits of the Faculty International Seminar</a:t>
            </a:r>
            <a:endParaRPr lang="en-US" sz="2400" dirty="0"/>
          </a:p>
        </p:txBody>
      </p:sp>
      <p:pic>
        <p:nvPicPr>
          <p:cNvPr id="6" name="Content Placeholder 5"/>
          <p:cNvPicPr>
            <a:picLocks noGrp="1" noChangeAspect="1"/>
          </p:cNvPicPr>
          <p:nvPr>
            <p:ph idx="1"/>
          </p:nvPr>
        </p:nvPicPr>
        <p:blipFill>
          <a:blip r:embed="rId2" cstate="print"/>
          <a:stretch>
            <a:fillRect/>
          </a:stretch>
        </p:blipFill>
        <p:spPr>
          <a:xfrm>
            <a:off x="4169229" y="3352800"/>
            <a:ext cx="4230991" cy="3168134"/>
          </a:xfrm>
          <a:prstGeom prst="rect">
            <a:avLst/>
          </a:prstGeom>
        </p:spPr>
      </p:pic>
      <p:pic>
        <p:nvPicPr>
          <p:cNvPr id="5" name="Picture 4"/>
          <p:cNvPicPr>
            <a:picLocks noChangeAspect="1"/>
          </p:cNvPicPr>
          <p:nvPr/>
        </p:nvPicPr>
        <p:blipFill>
          <a:blip r:embed="rId3" cstate="print"/>
          <a:stretch>
            <a:fillRect/>
          </a:stretch>
        </p:blipFill>
        <p:spPr>
          <a:xfrm>
            <a:off x="4169228" y="273050"/>
            <a:ext cx="4230991" cy="2816596"/>
          </a:xfrm>
          <a:prstGeom prst="rect">
            <a:avLst/>
          </a:prstGeom>
        </p:spPr>
      </p:pic>
      <p:sp>
        <p:nvSpPr>
          <p:cNvPr id="4" name="Text Placeholder 3"/>
          <p:cNvSpPr>
            <a:spLocks noGrp="1"/>
          </p:cNvSpPr>
          <p:nvPr>
            <p:ph type="body" sz="half" idx="2"/>
          </p:nvPr>
        </p:nvSpPr>
        <p:spPr>
          <a:xfrm>
            <a:off x="457200" y="1371600"/>
            <a:ext cx="3505200" cy="5257800"/>
          </a:xfrm>
        </p:spPr>
        <p:txBody>
          <a:bodyPr>
            <a:normAutofit lnSpcReduction="10000"/>
          </a:bodyPr>
          <a:lstStyle/>
          <a:p>
            <a:pPr marL="342900" indent="-342900">
              <a:buFont typeface="Arial" pitchFamily="34" charset="0"/>
              <a:buChar char="•"/>
            </a:pPr>
            <a:r>
              <a:rPr lang="en-US" sz="2400" dirty="0" smtClean="0"/>
              <a:t>Partnerships and Collaborations</a:t>
            </a:r>
          </a:p>
          <a:p>
            <a:pPr marL="342900" indent="-342900">
              <a:buFont typeface="Arial" pitchFamily="34" charset="0"/>
              <a:buChar char="•"/>
            </a:pPr>
            <a:r>
              <a:rPr lang="en-US" sz="2400" dirty="0" smtClean="0"/>
              <a:t>Authentic Conversations and Connections</a:t>
            </a:r>
          </a:p>
          <a:p>
            <a:pPr marL="342900" indent="-342900">
              <a:buFont typeface="Arial" pitchFamily="34" charset="0"/>
              <a:buChar char="•"/>
            </a:pPr>
            <a:r>
              <a:rPr lang="en-US" sz="2400" dirty="0" smtClean="0"/>
              <a:t>Increased Resources </a:t>
            </a:r>
            <a:r>
              <a:rPr lang="en-US" sz="2400" dirty="0"/>
              <a:t>for Integrative </a:t>
            </a:r>
            <a:r>
              <a:rPr lang="en-US" sz="2400" dirty="0" smtClean="0"/>
              <a:t>Learning</a:t>
            </a:r>
          </a:p>
          <a:p>
            <a:pPr marL="342900" indent="-342900">
              <a:buFont typeface="Arial" pitchFamily="34" charset="0"/>
              <a:buChar char="•"/>
            </a:pPr>
            <a:r>
              <a:rPr lang="en-US" sz="2400" dirty="0" smtClean="0"/>
              <a:t>Increased </a:t>
            </a:r>
            <a:r>
              <a:rPr lang="en-US" sz="2400" dirty="0"/>
              <a:t>Empathy and </a:t>
            </a:r>
            <a:r>
              <a:rPr lang="en-US" sz="2400" dirty="0" smtClean="0"/>
              <a:t>Knowledge</a:t>
            </a:r>
          </a:p>
          <a:p>
            <a:pPr marL="342900" indent="-342900">
              <a:buFont typeface="Arial" pitchFamily="34" charset="0"/>
              <a:buChar char="•"/>
            </a:pPr>
            <a:r>
              <a:rPr lang="en-US" sz="2400" dirty="0" smtClean="0"/>
              <a:t>Rededication </a:t>
            </a:r>
            <a:r>
              <a:rPr lang="en-US" sz="2400" dirty="0"/>
              <a:t>to </a:t>
            </a:r>
            <a:r>
              <a:rPr lang="en-US" sz="2400" dirty="0" smtClean="0"/>
              <a:t>Global Scope </a:t>
            </a:r>
            <a:r>
              <a:rPr lang="en-US" sz="2400" dirty="0"/>
              <a:t>for HMS </a:t>
            </a:r>
            <a:r>
              <a:rPr lang="en-US" sz="2400" dirty="0" smtClean="0"/>
              <a:t>Education</a:t>
            </a:r>
          </a:p>
          <a:p>
            <a:pPr marL="342900" indent="-342900">
              <a:buFont typeface="Arial" pitchFamily="34" charset="0"/>
              <a:buChar char="•"/>
            </a:pPr>
            <a:r>
              <a:rPr lang="en-US" sz="2400" dirty="0" smtClean="0"/>
              <a:t>Making </a:t>
            </a:r>
            <a:r>
              <a:rPr lang="en-US" sz="2400" dirty="0"/>
              <a:t>It Up to the Top on the Gorilla Trek </a:t>
            </a:r>
          </a:p>
          <a:p>
            <a:endParaRPr lang="en-US" dirty="0"/>
          </a:p>
        </p:txBody>
      </p:sp>
    </p:spTree>
    <p:extLst>
      <p:ext uri="{BB962C8B-B14F-4D97-AF65-F5344CB8AC3E}">
        <p14:creationId xmlns:p14="http://schemas.microsoft.com/office/powerpoint/2010/main" val="2375289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a:t>
            </a:r>
            <a:endParaRPr lang="en-US" dirty="0"/>
          </a:p>
        </p:txBody>
      </p:sp>
      <p:sp>
        <p:nvSpPr>
          <p:cNvPr id="3" name="Subtitle 2"/>
          <p:cNvSpPr>
            <a:spLocks noGrp="1"/>
          </p:cNvSpPr>
          <p:nvPr>
            <p:ph idx="1"/>
          </p:nvPr>
        </p:nvSpPr>
        <p:spPr>
          <a:xfrm>
            <a:off x="457200" y="1752600"/>
            <a:ext cx="8229600" cy="4525963"/>
          </a:xfrm>
        </p:spPr>
        <p:txBody>
          <a:bodyPr>
            <a:normAutofit fontScale="92500" lnSpcReduction="20000"/>
          </a:bodyPr>
          <a:lstStyle/>
          <a:p>
            <a:pPr>
              <a:buNone/>
            </a:pPr>
            <a:r>
              <a:rPr lang="en-US" sz="3500" dirty="0" err="1" smtClean="0"/>
              <a:t>Bhasker</a:t>
            </a:r>
            <a:r>
              <a:rPr lang="en-US" sz="3500" dirty="0" smtClean="0"/>
              <a:t> </a:t>
            </a:r>
            <a:r>
              <a:rPr lang="en-US" sz="3500" dirty="0" err="1" smtClean="0"/>
              <a:t>Moorthy</a:t>
            </a:r>
            <a:endParaRPr lang="en-US" sz="3500" dirty="0" smtClean="0"/>
          </a:p>
          <a:p>
            <a:pPr>
              <a:buNone/>
            </a:pPr>
            <a:endParaRPr lang="en-US" sz="900" dirty="0" smtClean="0"/>
          </a:p>
          <a:p>
            <a:r>
              <a:rPr lang="en-US" sz="2800" dirty="0" smtClean="0"/>
              <a:t>Infuse </a:t>
            </a:r>
            <a:r>
              <a:rPr lang="en-US" sz="2800" dirty="0" err="1" smtClean="0"/>
              <a:t>ethnoastronomy</a:t>
            </a:r>
            <a:r>
              <a:rPr lang="en-US" sz="2800" dirty="0" smtClean="0"/>
              <a:t>, </a:t>
            </a:r>
            <a:r>
              <a:rPr lang="en-US" sz="2800" dirty="0" err="1" smtClean="0"/>
              <a:t>archaeoastronomy</a:t>
            </a:r>
            <a:r>
              <a:rPr lang="en-US" sz="2800" dirty="0" smtClean="0"/>
              <a:t>, and contemporary astronomy from Africa into my courses</a:t>
            </a:r>
          </a:p>
          <a:p>
            <a:r>
              <a:rPr lang="en-US" sz="2800" dirty="0" smtClean="0"/>
              <a:t>Collaborating with counterparts on astronomy education and outreach</a:t>
            </a:r>
          </a:p>
          <a:p>
            <a:pPr>
              <a:buNone/>
            </a:pPr>
            <a:endParaRPr lang="en-US" sz="900" dirty="0" smtClean="0"/>
          </a:p>
          <a:p>
            <a:pPr>
              <a:buNone/>
            </a:pPr>
            <a:r>
              <a:rPr lang="en-US" sz="2800" dirty="0" smtClean="0"/>
              <a:t>Students should demonstrate familiarity with:</a:t>
            </a:r>
          </a:p>
          <a:p>
            <a:pPr lvl="1"/>
            <a:r>
              <a:rPr lang="en-US" dirty="0" smtClean="0"/>
              <a:t>Myths and legends about the sky, cosmologies, relationship between astronomy and traditional calendars and festivals, astronomical artifacts</a:t>
            </a:r>
          </a:p>
          <a:p>
            <a:pPr lvl="1"/>
            <a:r>
              <a:rPr lang="en-US" dirty="0" smtClean="0"/>
              <a:t>African observatories and contributions by African astronomers</a:t>
            </a:r>
          </a:p>
          <a:p>
            <a:pPr algn="l">
              <a:buNone/>
            </a:pPr>
            <a:endParaRPr lang="en-US" sz="2800" dirty="0" smtClean="0"/>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676400" y="457200"/>
            <a:ext cx="5791200" cy="646331"/>
          </a:xfrm>
          <a:prstGeom prst="rect">
            <a:avLst/>
          </a:prstGeom>
          <a:noFill/>
        </p:spPr>
        <p:txBody>
          <a:bodyPr wrap="square" rtlCol="0">
            <a:spAutoFit/>
          </a:bodyPr>
          <a:lstStyle/>
          <a:p>
            <a:pPr algn="ctr"/>
            <a:r>
              <a:rPr lang="en-US" sz="3600" dirty="0" smtClean="0">
                <a:solidFill>
                  <a:prstClr val="white"/>
                </a:solidFill>
                <a:cs typeface="Arial" pitchFamily="34" charset="0"/>
              </a:rPr>
              <a:t>Physical Sciences: Astronomy</a:t>
            </a:r>
            <a:endParaRPr lang="en-US" sz="3600" dirty="0">
              <a:solidFill>
                <a:prstClr val="white"/>
              </a:solidFill>
              <a:cs typeface="Arial" pitchFamily="34" charset="0"/>
            </a:endParaRPr>
          </a:p>
        </p:txBody>
      </p:sp>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4724400" cy="1143000"/>
          </a:xfrm>
        </p:spPr>
        <p:txBody>
          <a:bodyPr>
            <a:noAutofit/>
          </a:bodyPr>
          <a:lstStyle/>
          <a:p>
            <a:r>
              <a:rPr lang="en-US" sz="3200" dirty="0" err="1" smtClean="0"/>
              <a:t>Ethnoastronomy</a:t>
            </a:r>
            <a:r>
              <a:rPr lang="en-US" sz="3200" dirty="0" smtClean="0"/>
              <a:t> and </a:t>
            </a:r>
            <a:r>
              <a:rPr lang="en-US" sz="3200" dirty="0" err="1" smtClean="0"/>
              <a:t>archaeoastronomy</a:t>
            </a:r>
            <a:r>
              <a:rPr lang="en-US" sz="3200" dirty="0" smtClean="0"/>
              <a:t/>
            </a:r>
            <a:br>
              <a:rPr lang="en-US" sz="3200" dirty="0" smtClean="0"/>
            </a:br>
            <a:endParaRPr lang="en-US" sz="3200" dirty="0"/>
          </a:p>
        </p:txBody>
      </p:sp>
      <p:pic>
        <p:nvPicPr>
          <p:cNvPr id="19458" name="Picture 2"/>
          <p:cNvPicPr>
            <a:picLocks noChangeAspect="1" noChangeArrowheads="1"/>
          </p:cNvPicPr>
          <p:nvPr/>
        </p:nvPicPr>
        <p:blipFill>
          <a:blip r:embed="rId2" cstate="print"/>
          <a:srcRect l="38125" t="14000" r="34375" b="12000"/>
          <a:stretch>
            <a:fillRect/>
          </a:stretch>
        </p:blipFill>
        <p:spPr bwMode="auto">
          <a:xfrm>
            <a:off x="4953000" y="-10392"/>
            <a:ext cx="4191000" cy="7048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http://upload.wikimedia.org/wikipedia/commons/thumb/c/c9/Calendar_aswan.JPG/1024px-Calendar_aswan.JPG"/>
          <p:cNvPicPr>
            <a:picLocks noChangeAspect="1" noChangeArrowheads="1"/>
          </p:cNvPicPr>
          <p:nvPr/>
        </p:nvPicPr>
        <p:blipFill>
          <a:blip r:embed="rId3" cstate="print"/>
          <a:srcRect/>
          <a:stretch>
            <a:fillRect/>
          </a:stretch>
        </p:blipFill>
        <p:spPr bwMode="auto">
          <a:xfrm>
            <a:off x="442855" y="1828800"/>
            <a:ext cx="4129145" cy="2742009"/>
          </a:xfrm>
          <a:prstGeom prst="rect">
            <a:avLst/>
          </a:prstGeom>
          <a:noFill/>
        </p:spPr>
      </p:pic>
      <p:sp>
        <p:nvSpPr>
          <p:cNvPr id="7" name="TextBox 6"/>
          <p:cNvSpPr txBox="1"/>
          <p:nvPr/>
        </p:nvSpPr>
        <p:spPr>
          <a:xfrm>
            <a:off x="381000" y="4611469"/>
            <a:ext cx="4343400" cy="646331"/>
          </a:xfrm>
          <a:prstGeom prst="rect">
            <a:avLst/>
          </a:prstGeom>
          <a:noFill/>
        </p:spPr>
        <p:txBody>
          <a:bodyPr wrap="square" rtlCol="0">
            <a:spAutoFit/>
          </a:bodyPr>
          <a:lstStyle/>
          <a:p>
            <a:pPr algn="ctr"/>
            <a:r>
              <a:rPr lang="en-US" dirty="0" err="1" smtClean="0"/>
              <a:t>Nabta</a:t>
            </a:r>
            <a:r>
              <a:rPr lang="en-US" dirty="0" smtClean="0"/>
              <a:t> Playa</a:t>
            </a:r>
          </a:p>
          <a:p>
            <a:pPr algn="ctr"/>
            <a:r>
              <a:rPr lang="en-US" dirty="0" smtClean="0"/>
              <a:t>The world’s oldest </a:t>
            </a:r>
            <a:r>
              <a:rPr lang="en-US" dirty="0" err="1" smtClean="0"/>
              <a:t>archaeoastronomy</a:t>
            </a:r>
            <a:r>
              <a:rPr lang="en-US" dirty="0" smtClean="0"/>
              <a:t> site?</a:t>
            </a:r>
            <a:endParaRPr lang="en-US" dirty="0"/>
          </a:p>
        </p:txBody>
      </p:sp>
      <p:sp>
        <p:nvSpPr>
          <p:cNvPr id="8" name="TextBox 7"/>
          <p:cNvSpPr txBox="1"/>
          <p:nvPr/>
        </p:nvSpPr>
        <p:spPr>
          <a:xfrm>
            <a:off x="990600" y="5934670"/>
            <a:ext cx="3886200" cy="923330"/>
          </a:xfrm>
          <a:prstGeom prst="rect">
            <a:avLst/>
          </a:prstGeom>
          <a:noFill/>
        </p:spPr>
        <p:txBody>
          <a:bodyPr wrap="square" rtlCol="0">
            <a:spAutoFit/>
          </a:bodyPr>
          <a:lstStyle/>
          <a:p>
            <a:pPr algn="ctr"/>
            <a:r>
              <a:rPr lang="en-US" dirty="0" smtClean="0"/>
              <a:t>“The </a:t>
            </a:r>
            <a:r>
              <a:rPr lang="en-US" dirty="0" err="1" smtClean="0"/>
              <a:t>Borana</a:t>
            </a:r>
            <a:r>
              <a:rPr lang="en-US" dirty="0" smtClean="0"/>
              <a:t> Calendar Reinterpreted”</a:t>
            </a:r>
          </a:p>
          <a:p>
            <a:pPr algn="ctr"/>
            <a:r>
              <a:rPr lang="en-US" dirty="0" err="1" smtClean="0"/>
              <a:t>Laurance</a:t>
            </a:r>
            <a:r>
              <a:rPr lang="en-US" dirty="0" smtClean="0"/>
              <a:t> R. Doyle, </a:t>
            </a:r>
            <a:r>
              <a:rPr lang="en-US" i="1" dirty="0" smtClean="0"/>
              <a:t>Current Anthropology</a:t>
            </a:r>
            <a:r>
              <a:rPr lang="en-US" dirty="0" smtClean="0"/>
              <a:t> 27 (1986)</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4572000" cy="1143000"/>
          </a:xfrm>
        </p:spPr>
        <p:txBody>
          <a:bodyPr>
            <a:normAutofit fontScale="90000"/>
          </a:bodyPr>
          <a:lstStyle/>
          <a:p>
            <a:r>
              <a:rPr lang="en-US" sz="4000" dirty="0" smtClean="0"/>
              <a:t>Contemporary Astronomy</a:t>
            </a:r>
            <a:endParaRPr lang="en-US" sz="4000" dirty="0"/>
          </a:p>
        </p:txBody>
      </p:sp>
      <p:pic>
        <p:nvPicPr>
          <p:cNvPr id="1028" name="Picture 4" descr="http://www.saao.ac.za/wp-content/uploads/SAAO-contentpage-header.jpg"/>
          <p:cNvPicPr>
            <a:picLocks noChangeAspect="1" noChangeArrowheads="1"/>
          </p:cNvPicPr>
          <p:nvPr/>
        </p:nvPicPr>
        <p:blipFill>
          <a:blip r:embed="rId2" cstate="print"/>
          <a:srcRect/>
          <a:stretch>
            <a:fillRect/>
          </a:stretch>
        </p:blipFill>
        <p:spPr bwMode="auto">
          <a:xfrm>
            <a:off x="0" y="5451230"/>
            <a:ext cx="9144000" cy="1406770"/>
          </a:xfrm>
          <a:prstGeom prst="rect">
            <a:avLst/>
          </a:prstGeom>
          <a:noFill/>
        </p:spPr>
      </p:pic>
      <p:sp>
        <p:nvSpPr>
          <p:cNvPr id="7" name="TextBox 6"/>
          <p:cNvSpPr txBox="1"/>
          <p:nvPr/>
        </p:nvSpPr>
        <p:spPr>
          <a:xfrm>
            <a:off x="304800" y="5040868"/>
            <a:ext cx="4343400" cy="369332"/>
          </a:xfrm>
          <a:prstGeom prst="rect">
            <a:avLst/>
          </a:prstGeom>
          <a:noFill/>
        </p:spPr>
        <p:txBody>
          <a:bodyPr wrap="square" rtlCol="0">
            <a:spAutoFit/>
          </a:bodyPr>
          <a:lstStyle/>
          <a:p>
            <a:pPr algn="ctr"/>
            <a:r>
              <a:rPr lang="en-US" dirty="0" smtClean="0"/>
              <a:t>South African Astronomical Observatory</a:t>
            </a:r>
          </a:p>
        </p:txBody>
      </p:sp>
      <p:sp>
        <p:nvSpPr>
          <p:cNvPr id="9" name="TextBox 8"/>
          <p:cNvSpPr txBox="1"/>
          <p:nvPr/>
        </p:nvSpPr>
        <p:spPr>
          <a:xfrm>
            <a:off x="304800" y="4191000"/>
            <a:ext cx="4343400" cy="369332"/>
          </a:xfrm>
          <a:prstGeom prst="rect">
            <a:avLst/>
          </a:prstGeom>
          <a:noFill/>
        </p:spPr>
        <p:txBody>
          <a:bodyPr wrap="square" rtlCol="0">
            <a:spAutoFit/>
          </a:bodyPr>
          <a:lstStyle/>
          <a:p>
            <a:pPr algn="ctr"/>
            <a:r>
              <a:rPr lang="en-US" dirty="0" err="1" smtClean="0"/>
              <a:t>Entoto</a:t>
            </a:r>
            <a:r>
              <a:rPr lang="en-US" dirty="0" smtClean="0"/>
              <a:t> Observatory, Ethiopia</a:t>
            </a:r>
          </a:p>
        </p:txBody>
      </p:sp>
      <p:pic>
        <p:nvPicPr>
          <p:cNvPr id="1034" name="Picture 10"/>
          <p:cNvPicPr>
            <a:picLocks noChangeAspect="1" noChangeArrowheads="1"/>
          </p:cNvPicPr>
          <p:nvPr/>
        </p:nvPicPr>
        <p:blipFill>
          <a:blip r:embed="rId3" cstate="print"/>
          <a:srcRect l="20722" t="7000" r="38125" b="11155"/>
          <a:stretch>
            <a:fillRect/>
          </a:stretch>
        </p:blipFill>
        <p:spPr bwMode="auto">
          <a:xfrm>
            <a:off x="4800600" y="11373"/>
            <a:ext cx="4343400" cy="5398827"/>
          </a:xfrm>
          <a:prstGeom prst="rect">
            <a:avLst/>
          </a:prstGeom>
          <a:noFill/>
          <a:ln w="9525">
            <a:noFill/>
            <a:miter lim="800000"/>
            <a:headEnd/>
            <a:tailEnd/>
          </a:ln>
        </p:spPr>
      </p:pic>
      <p:sp>
        <p:nvSpPr>
          <p:cNvPr id="20482" name="AutoShape 2" descr="data:image/jpeg;base64,/9j/4AAQSkZJRgABAQAAAQABAAD/2wCEAAkGBxQTEhQUExQUFRUXFxcXFxcXFxcXGBQWFRQXGBQYFBoYHCggGBolHBcVIjEhJSkrLi4uFx8zODMsNygtLisBCgoKDg0OGhAQGiwkHCQsLCwsLCwsLCwsLCwsLCwsLCwsLCwsLCwsLCwsLCwsLCwsLCwsLCwsLCwsLCwsLCwsLP/AABEIALcBEwMBIgACEQEDEQH/xAAcAAAABwEBAAAAAAAAAAAAAAAAAQIDBAUGBwj/xABIEAABAwEFBQUEBgYJAwUAAAABAAIRAwQSITFBBQZRYXETIoGRoTKx0fAHFEJSweEVI3KCovEkM1NiY5KywtIWRZNDc4Oj0//EABkBAQEBAQEBAAAAAAAAAAAAAAABAgMEBf/EACMRAQEAAgIBBAIDAAAAAAAAAAABAhESIQMTMUFRYYEEIjL/2gAMAwEAAhEDEQA/AOkUnKa1wVQ2spDbQtiaXoNqKKKiW2oglEEhBshNtqpYdKAFkojROhTpxRQmww8HQqstTXMJKt3OhQLXX0IlaxZqqFYzMqZYcSXHNRKg4CEVJ5GAMLrZuOculo4JpzAo7q55pio8rEwb5JdJoT1OoDko9jolwM4D3qVRskDE4qWSEtpQaE62nwCOlSAUhphZaM9lGaI2hozHopdMlO9nOYkqbFZW2jTGAnyUI7UxywUraWysC5viPgqdlnc7ISuuMxsYtyWVS0Ni9Kra9sJwBgIxY3nJpT79lwJLuv4K/wBYndQu3wjP0SvrQjAQmHsj8kghdOMZ3RisRkU79fdESmISXBOMN1KFuJzcUO2nM9VEhJKnGHI9abVOAwCiuqnilEJJatSRNmSU24p8sSHsVQzeKCVdQQ21LWyVMpUVEpBS6VReN6TwppTWBL7SEYegINTjEJCK+EDgBSg0pAqoCsgW5RargpF4nQlNVaLiMh5qxKgCkHH8UHWVg5pdWk5qVSsBMElat/LMhtwaRDR880TLNqfLRHtbaFKysAIlzvZYPaefgue7wfSBVZLWBrXEfZhxZwMukE/ukLPJdOktKU0yvPNp39t5n+k1I6UmH+BgVXW3ntbvatNoP/zVQPIOhZ3F7eoAkVLTTZ7T2Dq4D3leWHbSqOP6xznjUOeTPi4lN2iq0ucWNFNpJhsh10cL0C91TY9Rv3nsdP2rXZW9a1MH/UkjfTZ+H9MoknABrr8ngLsyvLYrH73v+C2u4ljBpVazu85zuxZM4BrQ+rHM36Q45jVTZqu+2Da9C0sc6hUFRocWkiRDgASMQDkQpFGkGtgBYb6O9n1rNTrB7Ya94qMxxxbdN4fZOAWofan6kN9VqdnsnuYq23AQcUk2h0SSmnAnWArJpNqt1KEltMnACVanZjjiPXVK2fZrriXAiMl25zTnxV7NnPImPNRX04zWqNcGdOihV7MHZjHKVmeT7auH0z9xE6lCt6ezoPe/mlWiytjLEcMFv1IzwUl0INok5AlTxYiVJo02sGOuaXP6JipH0SNE05iv3OBwaJUa02Q/kApPJ9rcFLdQUt1nPBBb5RnSwZUUXbG2vq9Fz4kwYyzjCZOI6Ka+GQHEAnBo1ceAWf8ApCosdY3hhmqxzCIzzN5oPG7eMLyWuyXuxvM+0Gm17BBb3n3hAd3jiNAQBnGvBa7seZC877P2sWmmH3nsBktk6iARGRE+5dS3e34bUusqtc1167ewu5YXjodMlJkumyq2Z+hkfOaNlGPazR0avNOvfIzW91NDY0ck6AFD7RGHu4KKliqNUj6yoj72qNtE8EQ9VqA6qJX2kWNLnHutE4ck8+gOc8Fmt8ThSszTDqru8fusHtHnEOJ/ZWtyRnvbJ7x7ZdBrPMPqB1ycezpNkFwHOCByB+8uY27arnnCWiZz7zjxcfw96ud+NrCpVc1mDcAB92kwAU2eQB8BxWTJXNs46pOZ8UnBIQUCr3JPN9kmB5KOE40oDD+nkF1vcexzZ7Ewj2xUqmDE3q9UA4cW0m+i5I0Lu27Fil9gZkWWWzO6OdTD8fGog6cKEAA4gYA69D84pmtZQcwOvzkp2YTR4H+YWkU1ewnQqTZbO1rRIBPHPFSnjQ+CjVGwfmCru6To4+r5oro1UZ9QDHLkmH1yVGlg1oGgTZM5BQRXKU1zuaB6oCE1Tx0TvZkxKFSBkZVB9iOKi2imIgZlKfUhQ3WgqyVLTtBgbhrqifUA49VFqPJ1TJC1x2zySDW6IKP2LuB8igrxhyUH0nbSrUW0H0sKd8tecJDjBZE45B/l0XPaW13upVmOc9xjuQC4h96Xebb3gPBdF+kShNlbLS79bTAjEi+bpIBHtQSBzK5pXs7mODGOGMOMEiHmSWnCQQBBHEeXCztuKyg9wcXQYAh/G67unxxVjs7aj6VcdmwOLXi6HC8TLoaP2sQOscFptrPo2ZzCGsNO0UW3YkCACKoI/eGOc5xGNdtfsyK9e41zXOp0mBssuVOypvc4EGYwIjzUV1qz7VaLI2vVYW4YtkuI7132sSeMq4AwnQ4j8Fxjae9THWehQpB1xrT2gOBc8kiNe7qOoxwW13H3nbVswpOM1qVOSCQLwBIF0nUC75hamXwjXmpCrNt7x0rM0l7heuktZjLo6DAc1z/Z2/Bo0HNP6x5e4sJJk3hJLxoLx8ZKyO0NsVLRVv1O8bt0gDAgTnHCZUuYt7Tvzanvc4VnNBdeDWnBuEADDKFstxd4bTaH1ARebDJcfZpkANw4kgHDiue2PYL6tSiyk5r+1aCCPsk+2HjS7E9COIXb939k07LRbTpjLXV7zm53zgAs47tPZa0aWMa6ngOA5n558y3n2jfrWusMmBtnpcAakgkfuMqf+RdE2va+xs9R4PeDHOnmGzPnAHULhu8lr7OxUwJvVDVqn954osPgKZI/aXSow1trX3udxOHQYN9AFHSg2fnLTHgMklZUEUqZszZ769QMpiTmScGsaPae8/ZaOKn261sol1Og6/gGmoWBt7713UNJnNdMcNzd6iWqVGClmkYvDLWNPyTa5qVOfReit3h/T2t+5Qs7fKjQ/NedDkei7yzaXYWm21R/6TGRyLWNa31AQdKtu16FF9yrXo03HENfUY048ATP80+90gEGdQRqOS8417YxzCC0ueS5zqr8aj3O4u64+JXRPoW2uX0a1nccabr7Gk4hjsHgDgHDzemOUrWeFxdGJkJhx0PzzSi6CR4hN1Trw+StuaPWZPVJNWcI9E68yo1TiEDhjRGaqZ7QkIeCjR36xHFIfV5JBeOSQaqAO5lMGnJwTjnIBxHBal0lghZ4x8hgiwnEBB7uiSps0e7ZvJEo1wIIqk3m28yzimC01HPqNaGDPOSSuT2S0uZXFQua15fUJBORAJgkYiTgFab37SqULc59OqHGJacDcJBa9o4RPzCytZ0kvGGN7oSdFztI1u8+0frAovLHYdqHAmS15AN7DFswJ07vGVQOtBJDD/VyDhGPdgExgXAOVe57ozJnnyxnjol0zIDSYzx6qVYmVtkVWNDy03Hglp0IESR5jzS7DXNJ7HtxIgkE5kQYdyUynbqkBsiANTE6ER0VN2rS0iDemSZwI0EaRjjzKxLt0zwmPsfto7ziAA1xkROA0AkkjxUyxPeHtfTa28xt8gnK6JJOp6BVlOpHTUKz2FZKlaoW08Sxrn45gMxw44wPEKubpu4FtpkRUfSZXqPe5tMC6WMdiWNJ9om7MA4eC31LEzoMB11+HmuAWKtXrWig2m41HirTc0Bzs2ODj7WQEHHxXeqj7rcM8hzJwHqV0wu4uePGs79I1vuWKofvvbTb0aS93mWegXHN+qsObS/s20qfiykL/wDH71036TnAmxWfR9TH/Mxg/wBTlx7euq59oqPIN1z3EGMCScY8vRWsKZKptn4fFJT1EgZq4zd7KnG3OZRNFgDQ43nke0+PZBP3RoOJKqynn18ch4gFH2jDm2P2SR6GQtZ5b6nsSEUapaZH8+qeqUQ4XmfvN+7zHJN9m05Ojk4fiPgnLNQfeF0t63hHjquarHZNeiaT6NVsEyQ4Zk6QdD6LrVmsP1irtSiMDUc+m05Q6XhpnkY8lyKnYRVyFwyQXQ6DMCQDkMzlOJ8Oq7P27Sstptz6pP8AXvDWgS5xFSoTHpiVrjdS/FNua2hrWvIuuaR3SHZy3AzzmV1P6GOyu2h3/rEtHPswMIH7RM/urF7xWY2q1OrNAoiqBUfTxJbODSMBJeIdyvTqEezLc6haaXZO7MU3AA6OfUIa7tOLbpx6KTx2d1vPySzUd6rnI8PcUguVLsreBlY9k+GVYm7MteImabtRGMZ9YVg2rI55HqtORRdBI8Qm3nHr70mu/Xh7tUh7pCBp77p5fgq07y2fK87r2dWPO7Cn1HyJ+eaw+8FEsqkQLp7wwy44/OixnlcZtvCb6aL/AKss8kXn4GJuED1UepvjR+y2o/pc/F6yYqAfZ9SiNVs6jp8Mly9at+m1H/WlEZ06w5ww+56lUd7LO77TxzNN8eJAICyF1jvtRpF0D3BPNY0CA4EeCesem3tK0teJa5rhyIKBcueOot5fPipNl2k+nk90cHS4eswtTzRPTrcXkSx43kqcaX+R/wDyQWvVxThXL7Y8Pe5+OJJ6SZTUAwPnHijL/X8Uk4SsIUaJkBoJJyAEk4wIAxK1+w9zQ1oq26oyiM20nOaC/DC8ZgaGBJjOFR7CpFry8n+rEjk90ho6xJPTHgtNsy2NqSK1Qk6AgnEnOdF7P4/hxym8nPPKzqMvTsbzUa1wJBIkiPZmHOaekkKZtfdw0WdrTqMr0Zi83BzZMC+2cMYHXgrq22Zral1uWJ65ZqLtvaZbRdRu07rgTIBvSIiTOX5LV/jYzGl8tysZqhZzVe1jBLnODQJAxJAEnQc9F0DZ2yBYbNWIffr1h2faUyBToG7gS4m8RJ9oAdBCwewD+vbGgef/AKnytfsnaRLXNfiDh44gFePGOsVW51odZrY2o4Etbea4ASe9gA3nOPQFdqoWoVLhacMXeWAB8T6Ll1JjW4ga3upOZVnuTthz64Bwab7Y9Z/hWp0ueqd35tE7SszdGUr/AIt7V/8AsauPbTtF5xGgc6OOJxJ8vBdP3ttU7Rqf3aBBPWkYHTvz5cFyaqcfP3lWucHKSSilT69gF0OYS4Hjx4JtUMpKVdOIRNEqANbKmUbNOeAGfxKnU7E2GsDT2ocQ84mdA0DIGQevFWlr3YrsYDdMEAxdxk/exw/BdcMN932S1BslpiNBIY30vk88QP3uS11PZn1jalcPE0qdWs+pOV0VXYHqQB0vcFhqh/WNbo0taDoRekuHIkuPjyW52ZtM9la7QBDrVXqFg17MOIaPFz3DxK6+S71v4ZkHWcH17TacYktbjpAkcp7g5RyWP2pXggTJDrzjped8R6LW732ltmoUbMzvVIL6juMkkk9XFx8Fga1Qw4anEnX5xXLyX4WLint2qGtDXuF0gtM+wW5XeHGF3fZNu7WjSqHOpTY88i9oJHnK85sGS7vujU/oVkP+EB5fyWItX7nSmGvw9PJGXKPexI8fP+SqF3sSPHzVDvLRmmHasMeB+Qreq/EeXz5KHbcQ4cR7lnKbmmsbq7YsuSYOikl8GbrSeRjqoW2GPqMb2ZuOBkyYkRxGK8M93stOy7p1IROttIQHFkzd4wefBURZa2cXDkQffioFdj5Jcx4JzMH4LpMHK5/hsqdoZeLBdvASRGiY2nbKjIuU7wjE6DwGKyLbbD5DiDrgMcPyUyhta7JJBk4yD6cE4WJzlIq7SqEk3h7vxQUn9JMP2GILe/wz+zVnsFJhIq0iSMQC57mHPGWa8iFKbY6TvZoloBkwXuJOgbfcLvzGiZp94YMeR9xgxdPIzh88k59SrEXmsa1v+ITAkDBzjABw48Fl06+jNqa2mLrWkNBJM5kkDE48I8uaGzaBcC6Ykknk0YCOUap20MPZxLXOiHFrg5oOgBGWnFOUGtLQGEADCftGPPBfV8VmsdfTxZzun6ZyMnEmJ4aKFa7PNalIJb3pHHK8OOSkVHkQchzPzJTljt1IP75DoBMAgkSInHLMYrflv9KmH+oTZbLTa5xZTDSGnEOJzgdMiUrZVKZPM6fM/mp1otQeCWUC1uZfiekkADEwmtnGJgTiABl3jj0MYr5uEsnb1Wy3o/UmIAE6D51St3qfZ124Qb7cIP2ok8pk5/BOlpAxgjQzmeChGs6kH1BnfHA9+62IWmTe26bqm0bXdiRSJkmAGso03OJPIAlc2I/D3Lf22o41bdVx7zW0cNTUDS+P3ad0j/ECyFuswbkDpgZ1y94VrMQAxTdm2q4brsWnNRgCdCh2TuCgsNoUQMRiD7J/A81CpNg4eeUFTLNai1jm1BeaRhjiDp/NRWvwAAiDM6laxmxp92AKZ7QhxN4To4tJ7xF7Ixr1Xc9q7vUKdC8wxeutaSJg1CGtcYE4Xp8CuWfRts51az26nAFSKBl4gtAqFxguGGQPgt9vtvK2y2V1Fner1BccA6OxZ2ZJc6MnBokDSRo2EynZHHv0U+taadAANqVKrQScmGXNfJzjUxnd5BabdqnLrPTgRRotcdRfgTI/9x7j+4FW2LZju0dWD2Pe2jXe43i19Nz6VUMLm4Zl7cuM6qz2HZqlOtXeO6GwzrJcbwHAYHHgunj3azWZ36qk2txMHuCI4XnxPNZy0O1VvvW5xtD72LoE9ceCo6zsFzz/ANVYksdgOi7juoYsFl/YafB0x71w4CAOg9y7Zu7LbBZwcxSYfQEeikKvi9R6r+8OYKRfTNep7PX8Cqhyu/D18iotpqYI6tTA9FFqOwRWettupte5pa6QdCOvBRzbqfB/kFs7PZ2OYJa055gGYJCBsFL+zZ/lb8Fz9PH6a9TL7Ys26n/ieQ/5Jt+0ac5v/wAoP+5bb9H0v7On/lHwTdXZVE49nTJHFo+Cnp4/R6mX2xdS10Xe0HEc2NP+5Qq9KyH7Dx+y0D3PW+/RlLSkz/KE1U2NROdNnkrPHjE51jmbAspAPaEciHyPJBaR+wGzg5wHCckFeMOVYyrStEQ6ubpOLe3c4xrgxpE9UdGixgi+8ichdZJOswTK1Vl3Vpj23udym6PTH1VvZNl0qeLKbQeMSfM4pxhyrEWoltMTTc1kw2S4ySOLjy0CttnbOp16DXvaHF0xBNOIJBaLhAwIK0u0dmsrsuVBhMiCQQcpEdSo1OzMoMFNs3WjuzE4zMwM5nGFq5ZdT4Jr9qKtu1ZwAIOV0gVCYa50ukk4nE48labK2dRpOYKYAAhvG8JwknE4kqBtG0uDcJxIHmRmVK2fUN5o/vN94UVoH1aBLmVrRTDTdll1wcACCRMawcfJQLNsixNLv6azvEn2YIk/ZJcY9U/tbZjKzIODh7LhmPiOSxNomm644idDxHHkjMrc19mWE+zbKLABGh8XS/E+SrhutZjN7alMi8HgXaQAjQd+YiFlzUBUW/cwzZ6s+Lfci7bK2bpWR5MbSoNkvcRLPafcBM9phDabB5nVRq24Fmc0D9KUD/451if1nNZV9UJlzwiNSPoxs5/7nQ/g/wD0S2/RXQP/AHKh/B/zWMc4Azocx+PxS+0CK15+iakf+40P4f8AkiZ9EFOcNo0pHC6CP4lkhUCTUcNM8/nqmzbsW7G7f1V1VzrXRqvqMbTvEgXGtmIEmdMMMkw/c43qlb61RrVg2aLXODaQqyHTUa3C6XCTABxmZxXJm1AjvDgERod8qNostJ7rS2wipUAZSdZLxDWNqte9jw7BreECTJk5KjpbzXputcDHeaYIcIx1xyw4GFS7cqwyAB3iJwE4A/jCrnMjA6LeOVnsXtM2zbRVqXxlAGOcAa+5VjWXnAJxxwCVYm4udwGHis27qpVGjfqMpiRec1mv2nAYTlmu4VoDCBgA2AOAAwXE9k/19HM/rqXEn+sbMRmuu2m1yCA10xGIDcx/eIU3Ia2miomLRVyHMes/morbU6PZA6mfQCPVRqgc4yXn90NaMsJkOJ805GljUfAk5KH20twwyxOXgMz7uaavEa+OvmcQg1uvqm6dLqyQGCPjiTJ9ZThcqzZdua4uYPsnPiNfVWEpGaXKS8nRJlC8qDd6pu9PXh86JRKbqtnHIjI/OiA4QTd88PIiPVBA6AlhyZSwgcBPRV+1hlzHuKnB4UXacQDHHr4IsU31eadYjRrf9YP+1K2PjUb1nyBKm7Pg0605wR0F0/moOyD+uZA4zx9kqK0dQlc438qNu0nDuvDnNcNRhj4Yeq6S5ywv0l2FnZMqgQ+/dP8AeBafcQ3FNIqNltJsZrklzmh5jSGE4ZZwFF2ZajaHECGkAGCcxMGIGmE9VN3es9Y2J11hcx3aNF3EiRBwzznKVRbs17ldrtLrh5j4gKKuq+zntdDYxE4Yt/I9FCrUng4geBWgq2xh1E+qrLW4cU2ILaDzkPUIjZKg09R8VIp2iE6LRKCD2FT7vqPij7Gpw9ymGr0TjaghVFf2T+BSmtfwKmvcUprlFVtssxLZc3LEGMlR1qhla7aDv1LoxmPeFkq2a3PYIJmIU9thcxvekOJMt+7Gh5qcdmBlibVyqGoHzqGnutHTJ3iq5leXYgYnGMMzJjzWbLfZrGz5a/drdcsc2rWLIEOa0EzekFricIjhjmtfeCrjbqbftDLKQotbbrBqptnS3c4aym6lXwWerbwzgwE9Mfd8UVOla63ssLRxOHz5punS7fa2jMhVVs2s4m6zxdoPzS7LuzUeT2j8MsNTr8ytDs/Y9OlF1skan8E0bRd37AWAl2ZAjiBrPortqIM5BHCqCJQKTUYOfmUTMhywx5KoNFKMpJQEjSUaABxRgKOA7RwPUJYc/g09D8QgkAqHtY9wRx/Apz6wdWu8BPuTVtrtuGQSSRERgBmXSR5dUWI2zG3b5dkWn596j7Kf+sZxxH8JUnZVsFVjyA0AG6DIdpiDHzisZ/1GaLgQx5ION7BoGRGHz1UV0lzB1PPFY76TCzsKcuN++boGREd8uA0EN81Ksu9zKg7jDIzBOU89VE2jsn686+X3A0AXbsnwdOWeiIc+jx8WTGphfeWtw7gmCDI1MnxWJsnZ0bYRWHaU2vewk94ESWh5Az0K2tHdANEXgOgn4Kp23sSnTzfefoAIgcXGfRBK2nYrGGyH55Cm+cOIDiQFlq1HE3SY0kiY5wAnhSAEBJLUEQhw1Pmh2jxx+fBSC1IuqLs2K7/kJX1l/wA/zSwxKAQ2QLU/5/mlC0v+f5pxrE6xiG0a0Wp12DryVdTYXOAGphTtqNOGOEZJ7dyzXql77uWuLsPdPmt/CJdayVnUXye41skSYAbjwA0VFR9odQuwbQsLX2epTxaCxwN0CRhmB4LjtnkkRnhHU5JiOlUty/vVndAAPcp1m3Qs7cSC48yr1sxjnr11SwAsiJQ2dTZ7LWiOQP4J2reiJzwyxHGMU+mn5t6k+QP5IAxoAEZJSBCAQBCUCiJQGU0SlykPCoIlESktdhjnqgSiAUEmUEUoFKakSjBQOSqvb+zzaKVwGDIOOIw4qxRFBjLFuvaGOPeYGn7r3YnyGCms3cfxb5z+C04KCgz7dgOH2m+RVvZ6VxoaBl0x5qSQo1sv3e4JPPRUV22Nr9mLrR3z43fLVZCu8uJJMk8VeWjZdYkktJnmCotTZtQZsd5FBTuppBpqzqWMjNpHhCZNnUEE00XZKcaKIUSgg9kjFNTexRGigjNYnWtTgbGf5J0N+eSCg2s/vxwCu90aWA51B5CPzWatNS88niStfusyBS5kHzdIWqNltyuWWau4YFtJ5B53DHrC5Zu5QvWmg3/EZ5BwJ9Aujb1v/odbvAd3UxPeGA5nIDiVjfo/s161B0YU2Od4mGj0cfJIOohBqSHJYcsg3FNfbHQ+pCceQmKZ77uQA95QPkIihCSgNEgCklUKlIegiJQIOc/PJESjeE2D6IAjSJQQOApSCCAIAoIIDRwgggMFGUEFAEUI0EQk5ojSacwPJBBFNvsNPVjPIJp2y6R+w33e5BBEI/QtH7nqfik/oGlwcPFBBUQNp7PoUgL1/vGABBkxOoWT2ta2MkU5b1x9wgIkFnfbpJNbZupUwy/NbizVKTQ17XkkAENukY8J5fgggrtlX707QNZjGnR8iNO64ZnPNR91nOpvc8EgxdGUEHEz5BBBNnw2Nm204e0JHLAq5slta8SJ5zoggiHzUSKJxcefuEIIIHiklBBARKSXI0FQmUV5BBEE4pl+Bnz/AAQQRRSgggqj/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data:image/jpeg;base64,/9j/4AAQSkZJRgABAQAAAQABAAD/2wCEAAkGBxQTEhQUExQUFRUXFxcXFxcXFxcXGBQWFRQXGBQYFBoYHCggGBolHBcVIjEhJSkrLi4uFx8zODMsNygtLisBCgoKDg0OGhAQGiwkHCQsLCwsLCwsLCwsLCwsLCwsLCwsLCwsLCwsLCwsLCwsLCwsLCwsLCwsLCwsLCwsLCwsLP/AABEIALcBEwMBIgACEQEDEQH/xAAcAAAABwEBAAAAAAAAAAAAAAAAAQIDBAUGBwj/xABIEAABAwEFBQUEBgYJAwUAAAABAAIRAwQSITFBBQZRYXETIoGRoTKx0fAHFEJSweEVI3KCovEkM1NiY5KywtIWRZNDc4Oj0//EABkBAQEBAQEBAAAAAAAAAAAAAAABAgMEBf/EACMRAQEAAgIBBAIDAAAAAAAAAAABAhESIQMTMUFRYYEEIjL/2gAMAwEAAhEDEQA/AOkUnKa1wVQ2spDbQtiaXoNqKKKiW2oglEEhBshNtqpYdKAFkojROhTpxRQmww8HQqstTXMJKt3OhQLXX0IlaxZqqFYzMqZYcSXHNRKg4CEVJ5GAMLrZuOculo4JpzAo7q55pio8rEwb5JdJoT1OoDko9jolwM4D3qVRskDE4qWSEtpQaE62nwCOlSAUhphZaM9lGaI2hozHopdMlO9nOYkqbFZW2jTGAnyUI7UxywUraWysC5viPgqdlnc7ISuuMxsYtyWVS0Ni9Kra9sJwBgIxY3nJpT79lwJLuv4K/wBYndQu3wjP0SvrQjAQmHsj8kghdOMZ3RisRkU79fdESmISXBOMN1KFuJzcUO2nM9VEhJKnGHI9abVOAwCiuqnilEJJatSRNmSU24p8sSHsVQzeKCVdQQ21LWyVMpUVEpBS6VReN6TwppTWBL7SEYegINTjEJCK+EDgBSg0pAqoCsgW5RargpF4nQlNVaLiMh5qxKgCkHH8UHWVg5pdWk5qVSsBMElat/LMhtwaRDR880TLNqfLRHtbaFKysAIlzvZYPaefgue7wfSBVZLWBrXEfZhxZwMukE/ukLPJdOktKU0yvPNp39t5n+k1I6UmH+BgVXW3ntbvatNoP/zVQPIOhZ3F7eoAkVLTTZ7T2Dq4D3leWHbSqOP6xznjUOeTPi4lN2iq0ucWNFNpJhsh10cL0C91TY9Rv3nsdP2rXZW9a1MH/UkjfTZ+H9MoknABrr8ngLsyvLYrH73v+C2u4ljBpVazu85zuxZM4BrQ+rHM36Q45jVTZqu+2Da9C0sc6hUFRocWkiRDgASMQDkQpFGkGtgBYb6O9n1rNTrB7Ya94qMxxxbdN4fZOAWofan6kN9VqdnsnuYq23AQcUk2h0SSmnAnWArJpNqt1KEltMnACVanZjjiPXVK2fZrriXAiMl25zTnxV7NnPImPNRX04zWqNcGdOihV7MHZjHKVmeT7auH0z9xE6lCt6ezoPe/mlWiytjLEcMFv1IzwUl0INok5AlTxYiVJo02sGOuaXP6JipH0SNE05iv3OBwaJUa02Q/kApPJ9rcFLdQUt1nPBBb5RnSwZUUXbG2vq9Fz4kwYyzjCZOI6Ka+GQHEAnBo1ceAWf8ApCosdY3hhmqxzCIzzN5oPG7eMLyWuyXuxvM+0Gm17BBb3n3hAd3jiNAQBnGvBa7seZC877P2sWmmH3nsBktk6iARGRE+5dS3e34bUusqtc1167ewu5YXjodMlJkumyq2Z+hkfOaNlGPazR0avNOvfIzW91NDY0ck6AFD7RGHu4KKliqNUj6yoj72qNtE8EQ9VqA6qJX2kWNLnHutE4ck8+gOc8Fmt8ThSszTDqru8fusHtHnEOJ/ZWtyRnvbJ7x7ZdBrPMPqB1ycezpNkFwHOCByB+8uY27arnnCWiZz7zjxcfw96ud+NrCpVc1mDcAB92kwAU2eQB8BxWTJXNs46pOZ8UnBIQUCr3JPN9kmB5KOE40oDD+nkF1vcexzZ7Ewj2xUqmDE3q9UA4cW0m+i5I0Lu27Fil9gZkWWWzO6OdTD8fGog6cKEAA4gYA69D84pmtZQcwOvzkp2YTR4H+YWkU1ewnQqTZbO1rRIBPHPFSnjQ+CjVGwfmCru6To4+r5oro1UZ9QDHLkmH1yVGlg1oGgTZM5BQRXKU1zuaB6oCE1Tx0TvZkxKFSBkZVB9iOKi2imIgZlKfUhQ3WgqyVLTtBgbhrqifUA49VFqPJ1TJC1x2zySDW6IKP2LuB8igrxhyUH0nbSrUW0H0sKd8tecJDjBZE45B/l0XPaW13upVmOc9xjuQC4h96Xebb3gPBdF+kShNlbLS79bTAjEi+bpIBHtQSBzK5pXs7mODGOGMOMEiHmSWnCQQBBHEeXCztuKyg9wcXQYAh/G67unxxVjs7aj6VcdmwOLXi6HC8TLoaP2sQOscFptrPo2ZzCGsNO0UW3YkCACKoI/eGOc5xGNdtfsyK9e41zXOp0mBssuVOypvc4EGYwIjzUV1qz7VaLI2vVYW4YtkuI7132sSeMq4AwnQ4j8Fxjae9THWehQpB1xrT2gOBc8kiNe7qOoxwW13H3nbVswpOM1qVOSCQLwBIF0nUC75hamXwjXmpCrNt7x0rM0l7heuktZjLo6DAc1z/Z2/Bo0HNP6x5e4sJJk3hJLxoLx8ZKyO0NsVLRVv1O8bt0gDAgTnHCZUuYt7Tvzanvc4VnNBdeDWnBuEADDKFstxd4bTaH1ARebDJcfZpkANw4kgHDiue2PYL6tSiyk5r+1aCCPsk+2HjS7E9COIXb939k07LRbTpjLXV7zm53zgAs47tPZa0aWMa6ngOA5n558y3n2jfrWusMmBtnpcAakgkfuMqf+RdE2va+xs9R4PeDHOnmGzPnAHULhu8lr7OxUwJvVDVqn954osPgKZI/aXSow1trX3udxOHQYN9AFHSg2fnLTHgMklZUEUqZszZ769QMpiTmScGsaPae8/ZaOKn261sol1Og6/gGmoWBt7713UNJnNdMcNzd6iWqVGClmkYvDLWNPyTa5qVOfReit3h/T2t+5Qs7fKjQ/NedDkei7yzaXYWm21R/6TGRyLWNa31AQdKtu16FF9yrXo03HENfUY048ATP80+90gEGdQRqOS8417YxzCC0ueS5zqr8aj3O4u64+JXRPoW2uX0a1nccabr7Gk4hjsHgDgHDzemOUrWeFxdGJkJhx0PzzSi6CR4hN1Trw+StuaPWZPVJNWcI9E68yo1TiEDhjRGaqZ7QkIeCjR36xHFIfV5JBeOSQaqAO5lMGnJwTjnIBxHBal0lghZ4x8hgiwnEBB7uiSps0e7ZvJEo1wIIqk3m28yzimC01HPqNaGDPOSSuT2S0uZXFQua15fUJBORAJgkYiTgFab37SqULc59OqHGJacDcJBa9o4RPzCytZ0kvGGN7oSdFztI1u8+0frAovLHYdqHAmS15AN7DFswJ07vGVQOtBJDD/VyDhGPdgExgXAOVe57ozJnnyxnjol0zIDSYzx6qVYmVtkVWNDy03Hglp0IESR5jzS7DXNJ7HtxIgkE5kQYdyUynbqkBsiANTE6ER0VN2rS0iDemSZwI0EaRjjzKxLt0zwmPsfto7ziAA1xkROA0AkkjxUyxPeHtfTa28xt8gnK6JJOp6BVlOpHTUKz2FZKlaoW08Sxrn45gMxw44wPEKubpu4FtpkRUfSZXqPe5tMC6WMdiWNJ9om7MA4eC31LEzoMB11+HmuAWKtXrWig2m41HirTc0Bzs2ODj7WQEHHxXeqj7rcM8hzJwHqV0wu4uePGs79I1vuWKofvvbTb0aS93mWegXHN+qsObS/s20qfiykL/wDH71036TnAmxWfR9TH/Mxg/wBTlx7euq59oqPIN1z3EGMCScY8vRWsKZKptn4fFJT1EgZq4zd7KnG3OZRNFgDQ43nke0+PZBP3RoOJKqynn18ch4gFH2jDm2P2SR6GQtZ5b6nsSEUapaZH8+qeqUQ4XmfvN+7zHJN9m05Ojk4fiPgnLNQfeF0t63hHjquarHZNeiaT6NVsEyQ4Zk6QdD6LrVmsP1irtSiMDUc+m05Q6XhpnkY8lyKnYRVyFwyQXQ6DMCQDkMzlOJ8Oq7P27Sstptz6pP8AXvDWgS5xFSoTHpiVrjdS/FNua2hrWvIuuaR3SHZy3AzzmV1P6GOyu2h3/rEtHPswMIH7RM/urF7xWY2q1OrNAoiqBUfTxJbODSMBJeIdyvTqEezLc6haaXZO7MU3AA6OfUIa7tOLbpx6KTx2d1vPySzUd6rnI8PcUguVLsreBlY9k+GVYm7MteImabtRGMZ9YVg2rI55HqtORRdBI8Qm3nHr70mu/Xh7tUh7pCBp77p5fgq07y2fK87r2dWPO7Cn1HyJ+eaw+8FEsqkQLp7wwy44/OixnlcZtvCb6aL/AKss8kXn4GJuED1UepvjR+y2o/pc/F6yYqAfZ9SiNVs6jp8Mly9at+m1H/WlEZ06w5ww+56lUd7LO77TxzNN8eJAICyF1jvtRpF0D3BPNY0CA4EeCesem3tK0teJa5rhyIKBcueOot5fPipNl2k+nk90cHS4eswtTzRPTrcXkSx43kqcaX+R/wDyQWvVxThXL7Y8Pe5+OJJ6SZTUAwPnHijL/X8Uk4SsIUaJkBoJJyAEk4wIAxK1+w9zQ1oq26oyiM20nOaC/DC8ZgaGBJjOFR7CpFry8n+rEjk90ho6xJPTHgtNsy2NqSK1Qk6AgnEnOdF7P4/hxym8nPPKzqMvTsbzUa1wJBIkiPZmHOaekkKZtfdw0WdrTqMr0Zi83BzZMC+2cMYHXgrq22Zral1uWJ65ZqLtvaZbRdRu07rgTIBvSIiTOX5LV/jYzGl8tysZqhZzVe1jBLnODQJAxJAEnQc9F0DZ2yBYbNWIffr1h2faUyBToG7gS4m8RJ9oAdBCwewD+vbGgef/AKnytfsnaRLXNfiDh44gFePGOsVW51odZrY2o4Etbea4ASe9gA3nOPQFdqoWoVLhacMXeWAB8T6Ll1JjW4ga3upOZVnuTthz64Bwab7Y9Z/hWp0ueqd35tE7SszdGUr/AIt7V/8AsauPbTtF5xGgc6OOJxJ8vBdP3ttU7Rqf3aBBPWkYHTvz5cFyaqcfP3lWucHKSSilT69gF0OYS4Hjx4JtUMpKVdOIRNEqANbKmUbNOeAGfxKnU7E2GsDT2ocQ84mdA0DIGQevFWlr3YrsYDdMEAxdxk/exw/BdcMN932S1BslpiNBIY30vk88QP3uS11PZn1jalcPE0qdWs+pOV0VXYHqQB0vcFhqh/WNbo0taDoRekuHIkuPjyW52ZtM9la7QBDrVXqFg17MOIaPFz3DxK6+S71v4ZkHWcH17TacYktbjpAkcp7g5RyWP2pXggTJDrzjped8R6LW732ltmoUbMzvVIL6juMkkk9XFx8Fga1Qw4anEnX5xXLyX4WLint2qGtDXuF0gtM+wW5XeHGF3fZNu7WjSqHOpTY88i9oJHnK85sGS7vujU/oVkP+EB5fyWItX7nSmGvw9PJGXKPexI8fP+SqF3sSPHzVDvLRmmHasMeB+Qreq/EeXz5KHbcQ4cR7lnKbmmsbq7YsuSYOikl8GbrSeRjqoW2GPqMb2ZuOBkyYkRxGK8M93stOy7p1IROttIQHFkzd4wefBURZa2cXDkQffioFdj5Jcx4JzMH4LpMHK5/hsqdoZeLBdvASRGiY2nbKjIuU7wjE6DwGKyLbbD5DiDrgMcPyUyhta7JJBk4yD6cE4WJzlIq7SqEk3h7vxQUn9JMP2GILe/wz+zVnsFJhIq0iSMQC57mHPGWa8iFKbY6TvZoloBkwXuJOgbfcLvzGiZp94YMeR9xgxdPIzh88k59SrEXmsa1v+ITAkDBzjABw48Fl06+jNqa2mLrWkNBJM5kkDE48I8uaGzaBcC6Ykknk0YCOUap20MPZxLXOiHFrg5oOgBGWnFOUGtLQGEADCftGPPBfV8VmsdfTxZzun6ZyMnEmJ4aKFa7PNalIJb3pHHK8OOSkVHkQchzPzJTljt1IP75DoBMAgkSInHLMYrflv9KmH+oTZbLTa5xZTDSGnEOJzgdMiUrZVKZPM6fM/mp1otQeCWUC1uZfiekkADEwmtnGJgTiABl3jj0MYr5uEsnb1Wy3o/UmIAE6D51St3qfZ124Qb7cIP2ok8pk5/BOlpAxgjQzmeChGs6kH1BnfHA9+62IWmTe26bqm0bXdiRSJkmAGso03OJPIAlc2I/D3Lf22o41bdVx7zW0cNTUDS+P3ad0j/ECyFuswbkDpgZ1y94VrMQAxTdm2q4brsWnNRgCdCh2TuCgsNoUQMRiD7J/A81CpNg4eeUFTLNai1jm1BeaRhjiDp/NRWvwAAiDM6laxmxp92AKZ7QhxN4To4tJ7xF7Ixr1Xc9q7vUKdC8wxeutaSJg1CGtcYE4Xp8CuWfRts51az26nAFSKBl4gtAqFxguGGQPgt9vtvK2y2V1Fner1BccA6OxZ2ZJc6MnBokDSRo2EynZHHv0U+taadAANqVKrQScmGXNfJzjUxnd5BabdqnLrPTgRRotcdRfgTI/9x7j+4FW2LZju0dWD2Pe2jXe43i19Nz6VUMLm4Zl7cuM6qz2HZqlOtXeO6GwzrJcbwHAYHHgunj3azWZ36qk2txMHuCI4XnxPNZy0O1VvvW5xtD72LoE9ceCo6zsFzz/ANVYksdgOi7juoYsFl/YafB0x71w4CAOg9y7Zu7LbBZwcxSYfQEeikKvi9R6r+8OYKRfTNep7PX8Cqhyu/D18iotpqYI6tTA9FFqOwRWettupte5pa6QdCOvBRzbqfB/kFs7PZ2OYJa055gGYJCBsFL+zZ/lb8Fz9PH6a9TL7Ys26n/ieQ/5Jt+0ac5v/wAoP+5bb9H0v7On/lHwTdXZVE49nTJHFo+Cnp4/R6mX2xdS10Xe0HEc2NP+5Qq9KyH7Dx+y0D3PW+/RlLSkz/KE1U2NROdNnkrPHjE51jmbAspAPaEciHyPJBaR+wGzg5wHCckFeMOVYyrStEQ6ubpOLe3c4xrgxpE9UdGixgi+8ichdZJOswTK1Vl3Vpj23udym6PTH1VvZNl0qeLKbQeMSfM4pxhyrEWoltMTTc1kw2S4ySOLjy0CttnbOp16DXvaHF0xBNOIJBaLhAwIK0u0dmsrsuVBhMiCQQcpEdSo1OzMoMFNs3WjuzE4zMwM5nGFq5ZdT4Jr9qKtu1ZwAIOV0gVCYa50ukk4nE48labK2dRpOYKYAAhvG8JwknE4kqBtG0uDcJxIHmRmVK2fUN5o/vN94UVoH1aBLmVrRTDTdll1wcACCRMawcfJQLNsixNLv6azvEn2YIk/ZJcY9U/tbZjKzIODh7LhmPiOSxNomm644idDxHHkjMrc19mWE+zbKLABGh8XS/E+SrhutZjN7alMi8HgXaQAjQd+YiFlzUBUW/cwzZ6s+Lfci7bK2bpWR5MbSoNkvcRLPafcBM9phDabB5nVRq24Fmc0D9KUD/451if1nNZV9UJlzwiNSPoxs5/7nQ/g/wD0S2/RXQP/AHKh/B/zWMc4Azocx+PxS+0CK15+iakf+40P4f8AkiZ9EFOcNo0pHC6CP4lkhUCTUcNM8/nqmzbsW7G7f1V1VzrXRqvqMbTvEgXGtmIEmdMMMkw/c43qlb61RrVg2aLXODaQqyHTUa3C6XCTABxmZxXJm1AjvDgERod8qNostJ7rS2wipUAZSdZLxDWNqte9jw7BreECTJk5KjpbzXputcDHeaYIcIx1xyw4GFS7cqwyAB3iJwE4A/jCrnMjA6LeOVnsXtM2zbRVqXxlAGOcAa+5VjWXnAJxxwCVYm4udwGHis27qpVGjfqMpiRec1mv2nAYTlmu4VoDCBgA2AOAAwXE9k/19HM/rqXEn+sbMRmuu2m1yCA10xGIDcx/eIU3Ia2miomLRVyHMes/morbU6PZA6mfQCPVRqgc4yXn90NaMsJkOJ805GljUfAk5KH20twwyxOXgMz7uaavEa+OvmcQg1uvqm6dLqyQGCPjiTJ9ZThcqzZdua4uYPsnPiNfVWEpGaXKS8nRJlC8qDd6pu9PXh86JRKbqtnHIjI/OiA4QTd88PIiPVBA6AlhyZSwgcBPRV+1hlzHuKnB4UXacQDHHr4IsU31eadYjRrf9YP+1K2PjUb1nyBKm7Pg0605wR0F0/moOyD+uZA4zx9kqK0dQlc438qNu0nDuvDnNcNRhj4Yeq6S5ywv0l2FnZMqgQ+/dP8AeBafcQ3FNIqNltJsZrklzmh5jSGE4ZZwFF2ZajaHECGkAGCcxMGIGmE9VN3es9Y2J11hcx3aNF3EiRBwzznKVRbs17ldrtLrh5j4gKKuq+zntdDYxE4Yt/I9FCrUng4geBWgq2xh1E+qrLW4cU2ILaDzkPUIjZKg09R8VIp2iE6LRKCD2FT7vqPij7Gpw9ymGr0TjaghVFf2T+BSmtfwKmvcUprlFVtssxLZc3LEGMlR1qhla7aDv1LoxmPeFkq2a3PYIJmIU9thcxvekOJMt+7Gh5qcdmBlibVyqGoHzqGnutHTJ3iq5leXYgYnGMMzJjzWbLfZrGz5a/drdcsc2rWLIEOa0EzekFricIjhjmtfeCrjbqbftDLKQotbbrBqptnS3c4aym6lXwWerbwzgwE9Mfd8UVOla63ssLRxOHz5punS7fa2jMhVVs2s4m6zxdoPzS7LuzUeT2j8MsNTr8ytDs/Y9OlF1skan8E0bRd37AWAl2ZAjiBrPortqIM5BHCqCJQKTUYOfmUTMhywx5KoNFKMpJQEjSUaABxRgKOA7RwPUJYc/g09D8QgkAqHtY9wRx/Apz6wdWu8BPuTVtrtuGQSSRERgBmXSR5dUWI2zG3b5dkWn596j7Kf+sZxxH8JUnZVsFVjyA0AG6DIdpiDHzisZ/1GaLgQx5ION7BoGRGHz1UV0lzB1PPFY76TCzsKcuN++boGREd8uA0EN81Ksu9zKg7jDIzBOU89VE2jsn686+X3A0AXbsnwdOWeiIc+jx8WTGphfeWtw7gmCDI1MnxWJsnZ0bYRWHaU2vewk94ESWh5Az0K2tHdANEXgOgn4Kp23sSnTzfefoAIgcXGfRBK2nYrGGyH55Cm+cOIDiQFlq1HE3SY0kiY5wAnhSAEBJLUEQhw1Pmh2jxx+fBSC1IuqLs2K7/kJX1l/wA/zSwxKAQ2QLU/5/mlC0v+f5pxrE6xiG0a0Wp12DryVdTYXOAGphTtqNOGOEZJ7dyzXql77uWuLsPdPmt/CJdayVnUXye41skSYAbjwA0VFR9odQuwbQsLX2epTxaCxwN0CRhmB4LjtnkkRnhHU5JiOlUty/vVndAAPcp1m3Qs7cSC48yr1sxjnr11SwAsiJQ2dTZ7LWiOQP4J2reiJzwyxHGMU+mn5t6k+QP5IAxoAEZJSBCAQBCUCiJQGU0SlykPCoIlESktdhjnqgSiAUEmUEUoFKakSjBQOSqvb+zzaKVwGDIOOIw4qxRFBjLFuvaGOPeYGn7r3YnyGCms3cfxb5z+C04KCgz7dgOH2m+RVvZ6VxoaBl0x5qSQo1sv3e4JPPRUV22Nr9mLrR3z43fLVZCu8uJJMk8VeWjZdYkktJnmCotTZtQZsd5FBTuppBpqzqWMjNpHhCZNnUEE00XZKcaKIUSgg9kjFNTexRGigjNYnWtTgbGf5J0N+eSCg2s/vxwCu90aWA51B5CPzWatNS88niStfusyBS5kHzdIWqNltyuWWau4YFtJ5B53DHrC5Zu5QvWmg3/EZ5BwJ9Aujb1v/odbvAd3UxPeGA5nIDiVjfo/s161B0YU2Od4mGj0cfJIOohBqSHJYcsg3FNfbHQ+pCceQmKZ77uQA95QPkIihCSgNEgCklUKlIegiJQIOc/PJESjeE2D6IAjSJQQOApSCCAIAoIIDRwgggMFGUEFAEUI0EQk5ojSacwPJBBFNvsNPVjPIJp2y6R+w33e5BBEI/QtH7nqfik/oGlwcPFBBUQNp7PoUgL1/vGABBkxOoWT2ta2MkU5b1x9wgIkFnfbpJNbZupUwy/NbizVKTQ17XkkAENukY8J5fgggrtlX707QNZjGnR8iNO64ZnPNR91nOpvc8EgxdGUEHEz5BBBNnw2Nm204e0JHLAq5slta8SJ5zoggiHzUSKJxcefuEIIIHiklBBARKSXI0FQmUV5BBEE4pl+Bnz/AAQQRRSgggqj/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6" name="Picture 6" descr="https://farm3.staticflickr.com/2937/14171131540_e78c0024ec_m.jpg"/>
          <p:cNvPicPr>
            <a:picLocks noChangeAspect="1" noChangeArrowheads="1"/>
          </p:cNvPicPr>
          <p:nvPr/>
        </p:nvPicPr>
        <p:blipFill>
          <a:blip r:embed="rId4" cstate="print"/>
          <a:srcRect/>
          <a:stretch>
            <a:fillRect/>
          </a:stretch>
        </p:blipFill>
        <p:spPr bwMode="auto">
          <a:xfrm>
            <a:off x="533400" y="1600200"/>
            <a:ext cx="3810000" cy="254000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Collaborations</a:t>
            </a:r>
            <a:endParaRPr lang="en-US" dirty="0"/>
          </a:p>
        </p:txBody>
      </p:sp>
      <p:pic>
        <p:nvPicPr>
          <p:cNvPr id="4" name="Content Placeholder 3" descr="IMG_1667.JPG"/>
          <p:cNvPicPr>
            <a:picLocks noGrp="1" noChangeAspect="1"/>
          </p:cNvPicPr>
          <p:nvPr>
            <p:ph idx="1"/>
          </p:nvPr>
        </p:nvPicPr>
        <p:blipFill>
          <a:blip r:embed="rId2" cstate="print"/>
          <a:stretch>
            <a:fillRect/>
          </a:stretch>
        </p:blipFill>
        <p:spPr>
          <a:xfrm>
            <a:off x="152400" y="1676400"/>
            <a:ext cx="4267200" cy="3200400"/>
          </a:xfrm>
        </p:spPr>
      </p:pic>
      <p:pic>
        <p:nvPicPr>
          <p:cNvPr id="5" name="Picture 4" descr="IMG_1788.JPG"/>
          <p:cNvPicPr>
            <a:picLocks noChangeAspect="1"/>
          </p:cNvPicPr>
          <p:nvPr/>
        </p:nvPicPr>
        <p:blipFill>
          <a:blip r:embed="rId3" cstate="print"/>
          <a:stretch>
            <a:fillRect/>
          </a:stretch>
        </p:blipFill>
        <p:spPr>
          <a:xfrm>
            <a:off x="4572000" y="2743200"/>
            <a:ext cx="4368800" cy="3276600"/>
          </a:xfrm>
          <a:prstGeom prst="rect">
            <a:avLst/>
          </a:prstGeom>
        </p:spPr>
      </p:pic>
      <p:sp>
        <p:nvSpPr>
          <p:cNvPr id="6" name="TextBox 5"/>
          <p:cNvSpPr txBox="1"/>
          <p:nvPr/>
        </p:nvSpPr>
        <p:spPr>
          <a:xfrm>
            <a:off x="228600" y="4953000"/>
            <a:ext cx="4114800" cy="646331"/>
          </a:xfrm>
          <a:prstGeom prst="rect">
            <a:avLst/>
          </a:prstGeom>
          <a:noFill/>
        </p:spPr>
        <p:txBody>
          <a:bodyPr wrap="square" rtlCol="0">
            <a:spAutoFit/>
          </a:bodyPr>
          <a:lstStyle/>
          <a:p>
            <a:pPr algn="ctr"/>
            <a:r>
              <a:rPr lang="en-US" dirty="0" err="1" smtClean="0"/>
              <a:t>Makerere</a:t>
            </a:r>
            <a:r>
              <a:rPr lang="en-US" dirty="0" smtClean="0"/>
              <a:t> University geologists admiring rocks donated by Harper College</a:t>
            </a:r>
          </a:p>
        </p:txBody>
      </p:sp>
      <p:sp>
        <p:nvSpPr>
          <p:cNvPr id="7" name="TextBox 6"/>
          <p:cNvSpPr txBox="1"/>
          <p:nvPr/>
        </p:nvSpPr>
        <p:spPr>
          <a:xfrm>
            <a:off x="4648200" y="6059269"/>
            <a:ext cx="4114800" cy="646331"/>
          </a:xfrm>
          <a:prstGeom prst="rect">
            <a:avLst/>
          </a:prstGeom>
          <a:noFill/>
        </p:spPr>
        <p:txBody>
          <a:bodyPr wrap="square" rtlCol="0">
            <a:spAutoFit/>
          </a:bodyPr>
          <a:lstStyle/>
          <a:p>
            <a:pPr algn="ctr"/>
            <a:r>
              <a:rPr lang="en-US" dirty="0" smtClean="0"/>
              <a:t>With our counterparts at </a:t>
            </a:r>
            <a:r>
              <a:rPr lang="en-US" dirty="0" err="1" smtClean="0"/>
              <a:t>Mbarara</a:t>
            </a:r>
            <a:r>
              <a:rPr lang="en-US" dirty="0" smtClean="0"/>
              <a:t> University of Science and Technology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a:t>
            </a:r>
            <a:endParaRPr lang="en-US" dirty="0"/>
          </a:p>
        </p:txBody>
      </p:sp>
      <p:sp>
        <p:nvSpPr>
          <p:cNvPr id="3" name="Subtitle 2"/>
          <p:cNvSpPr>
            <a:spLocks noGrp="1"/>
          </p:cNvSpPr>
          <p:nvPr>
            <p:ph idx="1"/>
          </p:nvPr>
        </p:nvSpPr>
        <p:spPr>
          <a:xfrm>
            <a:off x="457200" y="1752600"/>
            <a:ext cx="8229600" cy="4525963"/>
          </a:xfrm>
        </p:spPr>
        <p:txBody>
          <a:bodyPr>
            <a:normAutofit/>
          </a:bodyPr>
          <a:lstStyle/>
          <a:p>
            <a:pPr algn="l">
              <a:spcBef>
                <a:spcPts val="0"/>
              </a:spcBef>
              <a:buNone/>
            </a:pPr>
            <a:r>
              <a:rPr lang="en-US" dirty="0" smtClean="0"/>
              <a:t>Jim Gramlich</a:t>
            </a:r>
          </a:p>
          <a:p>
            <a:pPr algn="l">
              <a:spcBef>
                <a:spcPts val="0"/>
              </a:spcBef>
              <a:buNone/>
            </a:pPr>
            <a:endParaRPr lang="en-US" sz="1200" dirty="0"/>
          </a:p>
          <a:p>
            <a:pPr marL="0" indent="0" algn="l">
              <a:spcBef>
                <a:spcPts val="0"/>
              </a:spcBef>
              <a:buNone/>
            </a:pPr>
            <a:r>
              <a:rPr lang="en-US" sz="2800" dirty="0" smtClean="0"/>
              <a:t>Curriculum Infusion Project for SOC235 (Sociology of Race and Ethnicity)</a:t>
            </a:r>
          </a:p>
          <a:p>
            <a:pPr algn="l">
              <a:spcBef>
                <a:spcPts val="0"/>
              </a:spcBef>
              <a:buNone/>
            </a:pPr>
            <a:endParaRPr lang="en-US" sz="1200" dirty="0"/>
          </a:p>
          <a:p>
            <a:pPr algn="l">
              <a:spcBef>
                <a:spcPts val="0"/>
              </a:spcBef>
              <a:buFont typeface="Wingdings"/>
              <a:buChar char=""/>
            </a:pPr>
            <a:r>
              <a:rPr lang="en-US" sz="2800" dirty="0" smtClean="0"/>
              <a:t>Explore the ways in which racial/ethnic categories become institutionalized as well as outcomes</a:t>
            </a:r>
            <a:endParaRPr lang="en-US" sz="2800" dirty="0"/>
          </a:p>
          <a:p>
            <a:pPr algn="l">
              <a:spcBef>
                <a:spcPts val="0"/>
              </a:spcBef>
              <a:buFont typeface="Wingdings"/>
              <a:buChar char=""/>
            </a:pPr>
            <a:r>
              <a:rPr lang="en-US" sz="2800" dirty="0" smtClean="0"/>
              <a:t>Comparison between US conceptions of race and the nature of group difference in Uganda and Rwanda</a:t>
            </a:r>
          </a:p>
          <a:p>
            <a:pPr algn="l">
              <a:spcBef>
                <a:spcPts val="0"/>
              </a:spcBef>
              <a:buFont typeface="Wingdings"/>
              <a:buChar char=""/>
            </a:pPr>
            <a:r>
              <a:rPr lang="en-US" sz="2800" dirty="0" smtClean="0"/>
              <a:t>Pluralism versus Assimilation</a:t>
            </a:r>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676400" y="457200"/>
            <a:ext cx="5791200" cy="646331"/>
          </a:xfrm>
          <a:prstGeom prst="rect">
            <a:avLst/>
          </a:prstGeom>
          <a:noFill/>
        </p:spPr>
        <p:txBody>
          <a:bodyPr wrap="square" rtlCol="0">
            <a:spAutoFit/>
          </a:bodyPr>
          <a:lstStyle/>
          <a:p>
            <a:pPr algn="ctr"/>
            <a:r>
              <a:rPr lang="en-US" sz="3600" dirty="0" smtClean="0">
                <a:solidFill>
                  <a:prstClr val="white"/>
                </a:solidFill>
                <a:cs typeface="Arial" pitchFamily="34" charset="0"/>
              </a:rPr>
              <a:t>Sociology</a:t>
            </a:r>
            <a:endParaRPr lang="en-US" sz="3600" dirty="0">
              <a:solidFill>
                <a:prstClr val="white"/>
              </a:solidFill>
              <a:cs typeface="Arial" pitchFamily="34" charset="0"/>
            </a:endParaRPr>
          </a:p>
        </p:txBody>
      </p:sp>
    </p:spTree>
    <p:extLst>
      <p:ext uri="{BB962C8B-B14F-4D97-AF65-F5344CB8AC3E}">
        <p14:creationId xmlns:p14="http://schemas.microsoft.com/office/powerpoint/2010/main" val="35873587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4400"/>
            <a:ext cx="2952750" cy="126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Yea</a:t>
            </a:r>
            <a:endParaRPr lang="en-US" dirty="0"/>
          </a:p>
        </p:txBody>
      </p:sp>
      <p:sp>
        <p:nvSpPr>
          <p:cNvPr id="3" name="Subtitle 2"/>
          <p:cNvSpPr>
            <a:spLocks noGrp="1"/>
          </p:cNvSpPr>
          <p:nvPr>
            <p:ph idx="1"/>
          </p:nvPr>
        </p:nvSpPr>
        <p:spPr>
          <a:xfrm>
            <a:off x="457200" y="1752600"/>
            <a:ext cx="3513768" cy="2447925"/>
          </a:xfrm>
        </p:spPr>
        <p:txBody>
          <a:bodyPr>
            <a:normAutofit/>
          </a:bodyPr>
          <a:lstStyle/>
          <a:p>
            <a:pPr algn="l">
              <a:spcBef>
                <a:spcPts val="0"/>
              </a:spcBef>
              <a:buNone/>
            </a:pPr>
            <a:endParaRPr lang="en-US" sz="4000" dirty="0" smtClean="0"/>
          </a:p>
        </p:txBody>
      </p:sp>
      <p:pic>
        <p:nvPicPr>
          <p:cNvPr id="4" name="Picture 3" descr="17929_InltStudies_Display_JPEG.jpg"/>
          <p:cNvPicPr>
            <a:picLocks noChangeAspect="1"/>
          </p:cNvPicPr>
          <p:nvPr/>
        </p:nvPicPr>
        <p:blipFill>
          <a:blip r:embed="rId4" cstate="print"/>
          <a:stretch>
            <a:fillRect/>
          </a:stretch>
        </p:blipFill>
        <p:spPr>
          <a:xfrm>
            <a:off x="0" y="0"/>
            <a:ext cx="9144000" cy="1600200"/>
          </a:xfrm>
          <a:prstGeom prst="rect">
            <a:avLst/>
          </a:prstGeom>
        </p:spPr>
      </p:pic>
      <p:sp>
        <p:nvSpPr>
          <p:cNvPr id="5" name="TextBox 4"/>
          <p:cNvSpPr txBox="1"/>
          <p:nvPr/>
        </p:nvSpPr>
        <p:spPr>
          <a:xfrm>
            <a:off x="1676400" y="457200"/>
            <a:ext cx="5791200" cy="646331"/>
          </a:xfrm>
          <a:prstGeom prst="rect">
            <a:avLst/>
          </a:prstGeom>
          <a:noFill/>
        </p:spPr>
        <p:txBody>
          <a:bodyPr wrap="square" rtlCol="0">
            <a:spAutoFit/>
          </a:bodyPr>
          <a:lstStyle/>
          <a:p>
            <a:pPr algn="ctr"/>
            <a:r>
              <a:rPr lang="en-US" sz="3600" dirty="0" smtClean="0">
                <a:solidFill>
                  <a:prstClr val="white"/>
                </a:solidFill>
                <a:cs typeface="Arial" pitchFamily="34" charset="0"/>
              </a:rPr>
              <a:t>Sociology</a:t>
            </a:r>
            <a:endParaRPr lang="en-US" sz="3600" dirty="0">
              <a:solidFill>
                <a:prstClr val="white"/>
              </a:solidFill>
              <a:cs typeface="Arial"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752600"/>
            <a:ext cx="3513768"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2764"/>
          <a:stretch/>
        </p:blipFill>
        <p:spPr bwMode="auto">
          <a:xfrm>
            <a:off x="3124200" y="4083850"/>
            <a:ext cx="5050971" cy="21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9400" y="2116227"/>
            <a:ext cx="3905250" cy="210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0248" y="1934852"/>
            <a:ext cx="23812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M</a:t>
            </a:r>
            <a:endParaRPr lang="en-US" dirty="0"/>
          </a:p>
        </p:txBody>
      </p:sp>
      <p:sp>
        <p:nvSpPr>
          <p:cNvPr id="3" name="Subtitle 2"/>
          <p:cNvSpPr>
            <a:spLocks noGrp="1"/>
          </p:cNvSpPr>
          <p:nvPr>
            <p:ph idx="1"/>
          </p:nvPr>
        </p:nvSpPr>
        <p:spPr>
          <a:xfrm>
            <a:off x="533400" y="1676400"/>
            <a:ext cx="8305800" cy="4953000"/>
          </a:xfrm>
        </p:spPr>
        <p:txBody>
          <a:bodyPr>
            <a:normAutofit lnSpcReduction="10000"/>
          </a:bodyPr>
          <a:lstStyle/>
          <a:p>
            <a:pPr>
              <a:buNone/>
            </a:pPr>
            <a:r>
              <a:rPr lang="en-US" dirty="0" smtClean="0"/>
              <a:t>Fall 2014 ISP events</a:t>
            </a:r>
          </a:p>
          <a:p>
            <a:r>
              <a:rPr lang="en-US" dirty="0" smtClean="0"/>
              <a:t>International Student Reception: Tuesday, </a:t>
            </a:r>
          </a:p>
          <a:p>
            <a:pPr>
              <a:buNone/>
            </a:pPr>
            <a:r>
              <a:rPr lang="en-US" dirty="0" smtClean="0"/>
              <a:t>	Sept. 9 from 4 to 6 pm in PAC Lobby</a:t>
            </a:r>
          </a:p>
          <a:p>
            <a:r>
              <a:rPr lang="en-US" dirty="0" smtClean="0"/>
              <a:t>African Lecture Series</a:t>
            </a:r>
          </a:p>
          <a:p>
            <a:r>
              <a:rPr lang="en-US" dirty="0" err="1"/>
              <a:t>Peacebuilding</a:t>
            </a:r>
            <a:r>
              <a:rPr lang="en-US" dirty="0"/>
              <a:t> Series: “Conflict, Trauma and Peace” </a:t>
            </a:r>
            <a:endParaRPr lang="en-US" dirty="0" smtClean="0"/>
          </a:p>
          <a:p>
            <a:r>
              <a:rPr lang="en-US" dirty="0" smtClean="0"/>
              <a:t>Global Gurus Hangout</a:t>
            </a:r>
          </a:p>
          <a:p>
            <a:r>
              <a:rPr lang="en-US" dirty="0" smtClean="0"/>
              <a:t>Read Around the World Book Discussion</a:t>
            </a:r>
          </a:p>
          <a:p>
            <a:r>
              <a:rPr lang="en-US" dirty="0" smtClean="0"/>
              <a:t>International Education Week </a:t>
            </a:r>
          </a:p>
          <a:p>
            <a:endParaRPr lang="en-US" dirty="0" smtClean="0"/>
          </a:p>
          <a:p>
            <a:pPr>
              <a:buNone/>
            </a:pPr>
            <a:endParaRPr lang="en-US" dirty="0" smtClean="0"/>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524000" y="457200"/>
            <a:ext cx="6172200" cy="584775"/>
          </a:xfrm>
          <a:prstGeom prst="rect">
            <a:avLst/>
          </a:prstGeom>
          <a:noFill/>
        </p:spPr>
        <p:txBody>
          <a:bodyPr wrap="square" rtlCol="0">
            <a:spAutoFit/>
          </a:bodyPr>
          <a:lstStyle/>
          <a:p>
            <a:pPr algn="ctr"/>
            <a:r>
              <a:rPr lang="en-US" sz="3200" dirty="0" smtClean="0">
                <a:solidFill>
                  <a:prstClr val="white"/>
                </a:solidFill>
                <a:cs typeface="Arial" pitchFamily="34" charset="0"/>
              </a:rPr>
              <a:t>International Studies and Programs</a:t>
            </a:r>
            <a:endParaRPr lang="en-US" sz="3200" dirty="0">
              <a:solidFill>
                <a:prstClr val="white"/>
              </a:solidFill>
              <a:cs typeface="Arial" pitchFamily="34" charset="0"/>
            </a:endParaRPr>
          </a:p>
        </p:txBody>
      </p:sp>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524000" y="457200"/>
            <a:ext cx="6096000" cy="584775"/>
          </a:xfrm>
          <a:prstGeom prst="rect">
            <a:avLst/>
          </a:prstGeom>
          <a:noFill/>
        </p:spPr>
        <p:txBody>
          <a:bodyPr wrap="square" rtlCol="0">
            <a:spAutoFit/>
          </a:bodyPr>
          <a:lstStyle/>
          <a:p>
            <a:pPr algn="ctr"/>
            <a:r>
              <a:rPr lang="en-US" sz="3200" dirty="0" smtClean="0">
                <a:solidFill>
                  <a:prstClr val="white"/>
                </a:solidFill>
                <a:cs typeface="Arial" pitchFamily="34" charset="0"/>
              </a:rPr>
              <a:t>International Studies and Programs</a:t>
            </a:r>
            <a:endParaRPr lang="en-US" sz="3200" dirty="0">
              <a:solidFill>
                <a:prstClr val="white"/>
              </a:solidFill>
              <a:cs typeface="Arial" pitchFamily="34" charset="0"/>
            </a:endParaRPr>
          </a:p>
        </p:txBody>
      </p:sp>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2209800" y="1600200"/>
            <a:ext cx="4876800" cy="495300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33400" y="1676400"/>
            <a:ext cx="8229600" cy="5105400"/>
          </a:xfrm>
        </p:spPr>
        <p:txBody>
          <a:bodyPr>
            <a:normAutofit fontScale="77500" lnSpcReduction="20000"/>
          </a:bodyPr>
          <a:lstStyle/>
          <a:p>
            <a:pPr marL="0" indent="0" algn="ctr">
              <a:lnSpc>
                <a:spcPct val="170000"/>
              </a:lnSpc>
              <a:buNone/>
            </a:pPr>
            <a:r>
              <a:rPr lang="en-US" sz="3300" b="1" dirty="0" smtClean="0">
                <a:solidFill>
                  <a:srgbClr val="FFFF00"/>
                </a:solidFill>
              </a:rPr>
              <a:t>Merci!       </a:t>
            </a:r>
            <a:r>
              <a:rPr lang="en-US" sz="3300" b="1" i="1" dirty="0" err="1" smtClean="0">
                <a:solidFill>
                  <a:srgbClr val="FFFF00"/>
                </a:solidFill>
                <a:cs typeface="Aharoni" pitchFamily="2" charset="-79"/>
              </a:rPr>
              <a:t>Stuutiyi</a:t>
            </a:r>
            <a:r>
              <a:rPr lang="en-US" sz="3300" b="1" i="1" dirty="0" smtClean="0">
                <a:solidFill>
                  <a:srgbClr val="FFFF00"/>
                </a:solidFill>
                <a:cs typeface="Aharoni" pitchFamily="2" charset="-79"/>
              </a:rPr>
              <a:t>!</a:t>
            </a:r>
            <a:r>
              <a:rPr lang="en-US" sz="3300" b="1" dirty="0" smtClean="0">
                <a:solidFill>
                  <a:srgbClr val="FFFF00"/>
                </a:solidFill>
                <a:cs typeface="Aharoni" pitchFamily="2" charset="-79"/>
              </a:rPr>
              <a:t>  </a:t>
            </a:r>
            <a:r>
              <a:rPr lang="en-US" sz="3300" b="1" dirty="0" smtClean="0">
                <a:solidFill>
                  <a:srgbClr val="FFFF00"/>
                </a:solidFill>
              </a:rPr>
              <a:t>     </a:t>
            </a:r>
            <a:r>
              <a:rPr lang="en-US" sz="3300" b="1" dirty="0" smtClean="0">
                <a:solidFill>
                  <a:srgbClr val="FFFF00"/>
                </a:solidFill>
                <a:cs typeface="Andalus" pitchFamily="18" charset="-78"/>
              </a:rPr>
              <a:t>Gracias!</a:t>
            </a:r>
            <a:r>
              <a:rPr lang="en-US" sz="3300" b="1" dirty="0" smtClean="0">
                <a:solidFill>
                  <a:srgbClr val="FFFF00"/>
                </a:solidFill>
              </a:rPr>
              <a:t>      </a:t>
            </a:r>
            <a:r>
              <a:rPr lang="en-US" sz="3300" b="1" dirty="0" err="1" smtClean="0">
                <a:solidFill>
                  <a:srgbClr val="FFFF00"/>
                </a:solidFill>
              </a:rPr>
              <a:t>Xie</a:t>
            </a:r>
            <a:r>
              <a:rPr lang="en-US" sz="3300" b="1" dirty="0" smtClean="0">
                <a:solidFill>
                  <a:srgbClr val="FFFF00"/>
                </a:solidFill>
              </a:rPr>
              <a:t> </a:t>
            </a:r>
            <a:r>
              <a:rPr lang="en-US" sz="3300" b="1" dirty="0" err="1" smtClean="0">
                <a:solidFill>
                  <a:srgbClr val="FFFF00"/>
                </a:solidFill>
              </a:rPr>
              <a:t>Xie</a:t>
            </a:r>
            <a:r>
              <a:rPr lang="en-US" sz="3300" b="1" dirty="0" smtClean="0">
                <a:solidFill>
                  <a:srgbClr val="FFFF00"/>
                </a:solidFill>
              </a:rPr>
              <a:t>!</a:t>
            </a:r>
          </a:p>
          <a:p>
            <a:pPr marL="0" indent="0" algn="ctr">
              <a:lnSpc>
                <a:spcPct val="170000"/>
              </a:lnSpc>
              <a:buNone/>
            </a:pPr>
            <a:r>
              <a:rPr lang="en-US" sz="3300" b="1" dirty="0" smtClean="0">
                <a:solidFill>
                  <a:srgbClr val="FFFF00"/>
                </a:solidFill>
              </a:rPr>
              <a:t> </a:t>
            </a:r>
            <a:r>
              <a:rPr lang="en-US" sz="3300" b="1" i="1" dirty="0" smtClean="0">
                <a:solidFill>
                  <a:srgbClr val="FFFF00"/>
                </a:solidFill>
              </a:rPr>
              <a:t>Obrigado!</a:t>
            </a:r>
            <a:r>
              <a:rPr lang="en-US" sz="3300" b="1" dirty="0" smtClean="0">
                <a:solidFill>
                  <a:srgbClr val="FFFF00"/>
                </a:solidFill>
              </a:rPr>
              <a:t>       </a:t>
            </a:r>
            <a:r>
              <a:rPr lang="en-US" sz="3300" b="1" dirty="0" err="1" smtClean="0">
                <a:solidFill>
                  <a:srgbClr val="FFFF00"/>
                </a:solidFill>
              </a:rPr>
              <a:t>Baarka</a:t>
            </a:r>
            <a:r>
              <a:rPr lang="en-US" sz="3300" b="1" dirty="0" smtClean="0">
                <a:solidFill>
                  <a:srgbClr val="FFFF00"/>
                </a:solidFill>
              </a:rPr>
              <a:t>!       </a:t>
            </a:r>
            <a:r>
              <a:rPr lang="en-US" sz="3300" b="1" dirty="0" err="1" smtClean="0">
                <a:solidFill>
                  <a:srgbClr val="FFFF00"/>
                </a:solidFill>
              </a:rPr>
              <a:t>Shukran</a:t>
            </a:r>
            <a:r>
              <a:rPr lang="en-US" sz="3300" b="1" dirty="0" smtClean="0">
                <a:solidFill>
                  <a:srgbClr val="FFFF00"/>
                </a:solidFill>
              </a:rPr>
              <a:t>!       </a:t>
            </a:r>
            <a:r>
              <a:rPr lang="en-US" sz="3300" b="1" dirty="0" err="1" smtClean="0">
                <a:solidFill>
                  <a:srgbClr val="FFFF00"/>
                </a:solidFill>
              </a:rPr>
              <a:t>Blagodaria</a:t>
            </a:r>
            <a:r>
              <a:rPr lang="en-US" sz="3300" b="1" dirty="0" smtClean="0">
                <a:solidFill>
                  <a:srgbClr val="FFFF00"/>
                </a:solidFill>
              </a:rPr>
              <a:t>!     </a:t>
            </a:r>
          </a:p>
          <a:p>
            <a:pPr marL="0" indent="0" algn="ctr">
              <a:lnSpc>
                <a:spcPct val="170000"/>
              </a:lnSpc>
              <a:buNone/>
            </a:pPr>
            <a:r>
              <a:rPr lang="en-US" sz="3300" b="1" dirty="0" smtClean="0">
                <a:solidFill>
                  <a:srgbClr val="FFFF00"/>
                </a:solidFill>
              </a:rPr>
              <a:t> Grazie! 	</a:t>
            </a:r>
            <a:r>
              <a:rPr lang="en-US" sz="3300" b="1" dirty="0" err="1" smtClean="0">
                <a:solidFill>
                  <a:srgbClr val="FFFF00"/>
                </a:solidFill>
              </a:rPr>
              <a:t>Danke</a:t>
            </a:r>
            <a:r>
              <a:rPr lang="en-US" sz="3300" b="1" dirty="0" smtClean="0">
                <a:solidFill>
                  <a:srgbClr val="FFFF00"/>
                </a:solidFill>
              </a:rPr>
              <a:t> </a:t>
            </a:r>
            <a:r>
              <a:rPr lang="en-US" sz="3300" b="1" dirty="0" err="1" smtClean="0">
                <a:solidFill>
                  <a:srgbClr val="FFFF00"/>
                </a:solidFill>
              </a:rPr>
              <a:t>schoen</a:t>
            </a:r>
            <a:r>
              <a:rPr lang="en-US" sz="3300" b="1" dirty="0" smtClean="0">
                <a:solidFill>
                  <a:srgbClr val="FFFF00"/>
                </a:solidFill>
              </a:rPr>
              <a:t>!        </a:t>
            </a:r>
            <a:r>
              <a:rPr lang="en-US" sz="3300" b="1" i="1" dirty="0" smtClean="0">
                <a:solidFill>
                  <a:srgbClr val="FFFF00"/>
                </a:solidFill>
                <a:cs typeface="Levenim MT" pitchFamily="2" charset="-79"/>
              </a:rPr>
              <a:t>Domo arigato!      </a:t>
            </a:r>
          </a:p>
          <a:p>
            <a:pPr marL="0" indent="0" algn="ctr">
              <a:lnSpc>
                <a:spcPct val="170000"/>
              </a:lnSpc>
              <a:buNone/>
            </a:pPr>
            <a:r>
              <a:rPr lang="en-US" sz="3300" b="1" dirty="0" err="1" smtClean="0">
                <a:solidFill>
                  <a:srgbClr val="FFFF00"/>
                </a:solidFill>
                <a:cs typeface="Microsoft Sans Serif" pitchFamily="34" charset="0"/>
              </a:rPr>
              <a:t>Gratias</a:t>
            </a:r>
            <a:r>
              <a:rPr lang="en-US" sz="3300" b="1" dirty="0" smtClean="0">
                <a:solidFill>
                  <a:srgbClr val="FFFF00"/>
                </a:solidFill>
                <a:cs typeface="Microsoft Sans Serif" pitchFamily="34" charset="0"/>
              </a:rPr>
              <a:t> </a:t>
            </a:r>
            <a:r>
              <a:rPr lang="en-US" sz="3300" b="1" dirty="0" err="1" smtClean="0">
                <a:solidFill>
                  <a:srgbClr val="FFFF00"/>
                </a:solidFill>
                <a:cs typeface="Microsoft Sans Serif" pitchFamily="34" charset="0"/>
              </a:rPr>
              <a:t>agimus</a:t>
            </a:r>
            <a:r>
              <a:rPr lang="en-US" sz="3300" b="1" dirty="0" smtClean="0">
                <a:solidFill>
                  <a:srgbClr val="FFFF00"/>
                </a:solidFill>
                <a:cs typeface="Microsoft Sans Serif" pitchFamily="34" charset="0"/>
              </a:rPr>
              <a:t>!	</a:t>
            </a:r>
            <a:r>
              <a:rPr lang="en-US" sz="3300" b="1" i="1" dirty="0" err="1" smtClean="0">
                <a:solidFill>
                  <a:srgbClr val="FFFF00"/>
                </a:solidFill>
                <a:ea typeface="Dotum" pitchFamily="34" charset="-127"/>
              </a:rPr>
              <a:t>Manana</a:t>
            </a:r>
            <a:r>
              <a:rPr lang="en-US" sz="3300" b="1" i="1" dirty="0" smtClean="0">
                <a:solidFill>
                  <a:srgbClr val="FFFF00"/>
                </a:solidFill>
                <a:ea typeface="Dotum" pitchFamily="34" charset="-127"/>
              </a:rPr>
              <a:t>!</a:t>
            </a:r>
            <a:r>
              <a:rPr lang="en-US" sz="3300" b="1" dirty="0" smtClean="0">
                <a:solidFill>
                  <a:srgbClr val="FFFF00"/>
                </a:solidFill>
              </a:rPr>
              <a:t>        </a:t>
            </a:r>
            <a:r>
              <a:rPr lang="en-US" sz="3300" b="1" dirty="0" err="1" smtClean="0">
                <a:solidFill>
                  <a:srgbClr val="FFFF00"/>
                </a:solidFill>
                <a:ea typeface="Verdana" pitchFamily="34" charset="0"/>
                <a:cs typeface="Verdana" pitchFamily="34" charset="0"/>
              </a:rPr>
              <a:t>Hvala</a:t>
            </a:r>
            <a:r>
              <a:rPr lang="en-US" sz="3300" b="1" dirty="0" smtClean="0">
                <a:solidFill>
                  <a:srgbClr val="FFFF00"/>
                </a:solidFill>
                <a:ea typeface="Verdana" pitchFamily="34" charset="0"/>
                <a:cs typeface="Verdana" pitchFamily="34" charset="0"/>
              </a:rPr>
              <a:t>!      </a:t>
            </a:r>
            <a:r>
              <a:rPr lang="en-US" sz="3300" b="1" dirty="0" smtClean="0">
                <a:solidFill>
                  <a:srgbClr val="FFFF00"/>
                </a:solidFill>
              </a:rPr>
              <a:t>Asante </a:t>
            </a:r>
            <a:r>
              <a:rPr lang="en-US" sz="3300" b="1" dirty="0" err="1" smtClean="0">
                <a:solidFill>
                  <a:srgbClr val="FFFF00"/>
                </a:solidFill>
              </a:rPr>
              <a:t>sana</a:t>
            </a:r>
            <a:r>
              <a:rPr lang="en-US" sz="3300" b="1" dirty="0" smtClean="0">
                <a:solidFill>
                  <a:srgbClr val="FFFF00"/>
                </a:solidFill>
              </a:rPr>
              <a:t>!     </a:t>
            </a:r>
          </a:p>
          <a:p>
            <a:pPr marL="0" indent="0" algn="ctr">
              <a:lnSpc>
                <a:spcPct val="170000"/>
              </a:lnSpc>
              <a:buNone/>
            </a:pPr>
            <a:r>
              <a:rPr lang="en-US" sz="3300" b="1" dirty="0" smtClean="0">
                <a:solidFill>
                  <a:srgbClr val="FFFF00"/>
                </a:solidFill>
              </a:rPr>
              <a:t> </a:t>
            </a:r>
            <a:r>
              <a:rPr lang="en-US" sz="3300" b="1" dirty="0" err="1" smtClean="0">
                <a:solidFill>
                  <a:srgbClr val="FFFF00"/>
                </a:solidFill>
              </a:rPr>
              <a:t>Khop</a:t>
            </a:r>
            <a:r>
              <a:rPr lang="en-US" sz="3300" b="1" dirty="0" smtClean="0">
                <a:solidFill>
                  <a:srgbClr val="FFFF00"/>
                </a:solidFill>
              </a:rPr>
              <a:t> </a:t>
            </a:r>
            <a:r>
              <a:rPr lang="en-US" sz="3300" b="1" dirty="0" err="1" smtClean="0">
                <a:solidFill>
                  <a:srgbClr val="FFFF00"/>
                </a:solidFill>
              </a:rPr>
              <a:t>khun</a:t>
            </a:r>
            <a:r>
              <a:rPr lang="en-US" sz="3300" b="1" dirty="0" smtClean="0">
                <a:solidFill>
                  <a:srgbClr val="FFFF00"/>
                </a:solidFill>
              </a:rPr>
              <a:t> </a:t>
            </a:r>
            <a:r>
              <a:rPr lang="en-US" sz="3300" b="1" dirty="0" err="1" smtClean="0">
                <a:solidFill>
                  <a:srgbClr val="FFFF00"/>
                </a:solidFill>
              </a:rPr>
              <a:t>mak</a:t>
            </a:r>
            <a:r>
              <a:rPr lang="en-US" sz="3300" b="1" dirty="0" smtClean="0">
                <a:solidFill>
                  <a:srgbClr val="FFFF00"/>
                </a:solidFill>
              </a:rPr>
              <a:t>!	</a:t>
            </a:r>
            <a:r>
              <a:rPr lang="en-US" sz="3300" b="1" dirty="0" err="1" smtClean="0">
                <a:solidFill>
                  <a:srgbClr val="FFFF00"/>
                </a:solidFill>
              </a:rPr>
              <a:t>Weebale</a:t>
            </a:r>
            <a:r>
              <a:rPr lang="en-US" sz="3300" b="1" dirty="0" smtClean="0">
                <a:solidFill>
                  <a:srgbClr val="FFFF00"/>
                </a:solidFill>
              </a:rPr>
              <a:t>!     </a:t>
            </a:r>
            <a:r>
              <a:rPr lang="en-US" sz="3300" b="1" dirty="0" err="1" smtClean="0">
                <a:solidFill>
                  <a:srgbClr val="FFFF00"/>
                </a:solidFill>
              </a:rPr>
              <a:t>Akpe</a:t>
            </a:r>
            <a:r>
              <a:rPr lang="en-US" sz="3300" b="1" dirty="0" smtClean="0">
                <a:solidFill>
                  <a:srgbClr val="FFFF00"/>
                </a:solidFill>
              </a:rPr>
              <a:t>!      </a:t>
            </a:r>
            <a:r>
              <a:rPr lang="en-US" sz="3300" b="1" i="1" dirty="0" err="1" smtClean="0">
                <a:solidFill>
                  <a:srgbClr val="FFFF00"/>
                </a:solidFill>
              </a:rPr>
              <a:t>Diloch</a:t>
            </a:r>
            <a:r>
              <a:rPr lang="en-US" sz="3300" b="1" i="1" dirty="0" smtClean="0">
                <a:solidFill>
                  <a:srgbClr val="FFFF00"/>
                </a:solidFill>
              </a:rPr>
              <a:t> </a:t>
            </a:r>
            <a:r>
              <a:rPr lang="en-US" sz="3300" b="1" i="1" dirty="0" err="1" smtClean="0">
                <a:solidFill>
                  <a:srgbClr val="FFFF00"/>
                </a:solidFill>
              </a:rPr>
              <a:t>yn</a:t>
            </a:r>
            <a:r>
              <a:rPr lang="en-US" sz="3300" b="1" i="1" dirty="0" smtClean="0">
                <a:solidFill>
                  <a:srgbClr val="FFFF00"/>
                </a:solidFill>
              </a:rPr>
              <a:t> </a:t>
            </a:r>
            <a:r>
              <a:rPr lang="en-US" sz="3300" b="1" i="1" dirty="0" err="1" smtClean="0">
                <a:solidFill>
                  <a:srgbClr val="FFFF00"/>
                </a:solidFill>
              </a:rPr>
              <a:t>fawr</a:t>
            </a:r>
            <a:r>
              <a:rPr lang="en-US" sz="3300" b="1" i="1" dirty="0" smtClean="0">
                <a:solidFill>
                  <a:srgbClr val="FFFF00"/>
                </a:solidFill>
              </a:rPr>
              <a:t>!    </a:t>
            </a:r>
          </a:p>
          <a:p>
            <a:pPr marL="0" indent="0" algn="ctr">
              <a:lnSpc>
                <a:spcPct val="170000"/>
              </a:lnSpc>
              <a:buNone/>
            </a:pPr>
            <a:r>
              <a:rPr lang="en-US" sz="3300" b="1" i="1" dirty="0" smtClean="0">
                <a:solidFill>
                  <a:srgbClr val="FFFF00"/>
                </a:solidFill>
              </a:rPr>
              <a:t>   </a:t>
            </a:r>
            <a:r>
              <a:rPr lang="en-US" sz="3300" b="1" dirty="0" err="1" smtClean="0">
                <a:solidFill>
                  <a:srgbClr val="FFFF00"/>
                </a:solidFill>
              </a:rPr>
              <a:t>Ngiyabonga</a:t>
            </a:r>
            <a:r>
              <a:rPr lang="en-US" sz="3300" b="1" dirty="0" smtClean="0">
                <a:solidFill>
                  <a:srgbClr val="FFFF00"/>
                </a:solidFill>
              </a:rPr>
              <a:t>!        Moran </a:t>
            </a:r>
            <a:r>
              <a:rPr lang="en-US" sz="3300" b="1" dirty="0" err="1" smtClean="0">
                <a:solidFill>
                  <a:srgbClr val="FFFF00"/>
                </a:solidFill>
              </a:rPr>
              <a:t>Taing</a:t>
            </a:r>
            <a:r>
              <a:rPr lang="en-US" sz="3300" b="1" dirty="0" smtClean="0">
                <a:solidFill>
                  <a:srgbClr val="FFFF00"/>
                </a:solidFill>
              </a:rPr>
              <a:t>!      </a:t>
            </a:r>
            <a:r>
              <a:rPr lang="en-US" sz="3300" b="1" i="1" dirty="0" err="1" smtClean="0">
                <a:solidFill>
                  <a:srgbClr val="FFFF00"/>
                </a:solidFill>
              </a:rPr>
              <a:t>Murakoze</a:t>
            </a:r>
            <a:r>
              <a:rPr lang="en-US" sz="3300" b="1" i="1" dirty="0" smtClean="0">
                <a:solidFill>
                  <a:srgbClr val="FFFF00"/>
                </a:solidFill>
              </a:rPr>
              <a:t> </a:t>
            </a:r>
            <a:r>
              <a:rPr lang="en-US" sz="3300" b="1" i="1" dirty="0" err="1" smtClean="0">
                <a:solidFill>
                  <a:srgbClr val="FFFF00"/>
                </a:solidFill>
              </a:rPr>
              <a:t>cyane</a:t>
            </a:r>
            <a:r>
              <a:rPr lang="en-US" sz="3300" b="1" i="1" dirty="0" smtClean="0">
                <a:solidFill>
                  <a:srgbClr val="FFFF00"/>
                </a:solidFill>
              </a:rPr>
              <a:t>! </a:t>
            </a:r>
            <a:endParaRPr lang="en-US" sz="3300" b="1" i="1" dirty="0">
              <a:solidFill>
                <a:srgbClr val="FFFF00"/>
              </a:solidFill>
            </a:endParaRPr>
          </a:p>
          <a:p>
            <a:pPr marL="0" indent="0" algn="ctr">
              <a:lnSpc>
                <a:spcPct val="170000"/>
              </a:lnSpc>
              <a:buNone/>
            </a:pPr>
            <a:r>
              <a:rPr lang="en-US" sz="4100" b="1" dirty="0" smtClean="0">
                <a:solidFill>
                  <a:srgbClr val="FFFF00"/>
                </a:solidFill>
              </a:rPr>
              <a:t>Thank You! </a:t>
            </a:r>
          </a:p>
        </p:txBody>
      </p:sp>
    </p:spTree>
    <p:extLst>
      <p:ext uri="{BB962C8B-B14F-4D97-AF65-F5344CB8AC3E}">
        <p14:creationId xmlns:p14="http://schemas.microsoft.com/office/powerpoint/2010/main" val="2966260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7"/>
          <p:cNvSpPr>
            <a:spLocks noGrp="1"/>
          </p:cNvSpPr>
          <p:nvPr>
            <p:ph type="title"/>
          </p:nvPr>
        </p:nvSpPr>
        <p:spPr/>
        <p:txBody>
          <a:bodyPr/>
          <a:lstStyle/>
          <a:p>
            <a:pPr eaLnBrk="1" hangingPunct="1"/>
            <a:endParaRPr lang="en-US" altLang="en-US" smtClean="0"/>
          </a:p>
        </p:txBody>
      </p:sp>
      <p:sp>
        <p:nvSpPr>
          <p:cNvPr id="2051" name="Subtitle 2"/>
          <p:cNvSpPr>
            <a:spLocks noGrp="1"/>
          </p:cNvSpPr>
          <p:nvPr>
            <p:ph idx="1"/>
          </p:nvPr>
        </p:nvSpPr>
        <p:spPr>
          <a:xfrm>
            <a:off x="342900" y="4953000"/>
            <a:ext cx="8534400" cy="1438275"/>
          </a:xfrm>
        </p:spPr>
        <p:txBody>
          <a:bodyPr/>
          <a:lstStyle/>
          <a:p>
            <a:pPr eaLnBrk="1" hangingPunct="1">
              <a:buFont typeface="Arial" charset="0"/>
              <a:buNone/>
            </a:pPr>
            <a:endParaRPr lang="en-US" altLang="en-US" sz="500" smtClean="0"/>
          </a:p>
          <a:p>
            <a:pPr algn="ctr" eaLnBrk="1" hangingPunct="1">
              <a:buFont typeface="Arial" charset="0"/>
              <a:buNone/>
            </a:pPr>
            <a:r>
              <a:rPr lang="en-US" altLang="en-US" sz="2000" smtClean="0"/>
              <a:t>Graduate Equivalent Course (GEC) and Field Program Implementation</a:t>
            </a:r>
          </a:p>
          <a:p>
            <a:pPr algn="ctr" eaLnBrk="1" hangingPunct="1">
              <a:buFont typeface="Arial" charset="0"/>
              <a:buNone/>
            </a:pPr>
            <a:r>
              <a:rPr lang="en-US" altLang="en-US" sz="2000" smtClean="0"/>
              <a:t>Mukila Maitha</a:t>
            </a:r>
          </a:p>
          <a:p>
            <a:pPr algn="ctr" eaLnBrk="1" hangingPunct="1">
              <a:buFont typeface="Arial" charset="0"/>
              <a:buNone/>
            </a:pPr>
            <a:r>
              <a:rPr lang="en-US" altLang="en-US" sz="2000" smtClean="0"/>
              <a:t>Co-Leader and Instructor, Geography</a:t>
            </a:r>
          </a:p>
        </p:txBody>
      </p:sp>
      <p:pic>
        <p:nvPicPr>
          <p:cNvPr id="2052" name="Picture 3" descr="17929_InltStudies_Display_JPE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4"/>
          <p:cNvSpPr txBox="1">
            <a:spLocks noChangeArrowheads="1"/>
          </p:cNvSpPr>
          <p:nvPr/>
        </p:nvSpPr>
        <p:spPr bwMode="auto">
          <a:xfrm>
            <a:off x="1524000" y="457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en-US">
                <a:solidFill>
                  <a:srgbClr val="FFFFFF"/>
                </a:solidFill>
                <a:cs typeface="Arial" charset="0"/>
              </a:rPr>
              <a:t>International Studies and Programs</a:t>
            </a:r>
          </a:p>
        </p:txBody>
      </p:sp>
      <p:pic>
        <p:nvPicPr>
          <p:cNvPr id="2054" name="Picture 1"/>
          <p:cNvPicPr>
            <a:picLocks noChangeAspect="1"/>
          </p:cNvPicPr>
          <p:nvPr/>
        </p:nvPicPr>
        <p:blipFill>
          <a:blip r:embed="rId4" cstate="print">
            <a:extLst>
              <a:ext uri="{28A0092B-C50C-407E-A947-70E740481C1C}">
                <a14:useLocalDpi xmlns:a14="http://schemas.microsoft.com/office/drawing/2010/main" val="0"/>
              </a:ext>
            </a:extLst>
          </a:blip>
          <a:srcRect r="1373"/>
          <a:stretch>
            <a:fillRect/>
          </a:stretch>
        </p:blipFill>
        <p:spPr bwMode="auto">
          <a:xfrm>
            <a:off x="-9525" y="2254250"/>
            <a:ext cx="91535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1941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i-PXnbpdQ-XL.jpg"/>
          <p:cNvPicPr>
            <a:picLocks noGrp="1" noChangeAspect="1"/>
          </p:cNvPicPr>
          <p:nvPr>
            <p:ph type="pic" idx="4294967295"/>
          </p:nvPr>
        </p:nvPicPr>
        <p:blipFill>
          <a:blip r:embed="rId3" cstate="print"/>
          <a:srcRect t="21875" b="21875"/>
          <a:stretch>
            <a:fillRect/>
          </a:stretch>
        </p:blipFill>
        <p:spPr>
          <a:xfrm>
            <a:off x="0" y="0"/>
            <a:ext cx="9144000" cy="6858000"/>
          </a:xfrm>
        </p:spPr>
      </p:pic>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Jp</a:t>
            </a:r>
            <a:r>
              <a:rPr lang="en-US" dirty="0" smtClean="0"/>
              <a:t>		</a:t>
            </a:r>
            <a:endParaRPr lang="en-US" dirty="0"/>
          </a:p>
        </p:txBody>
      </p:sp>
      <p:sp>
        <p:nvSpPr>
          <p:cNvPr id="3" name="Subtitle 2"/>
          <p:cNvSpPr>
            <a:spLocks noGrp="1"/>
          </p:cNvSpPr>
          <p:nvPr>
            <p:ph idx="1"/>
          </p:nvPr>
        </p:nvSpPr>
        <p:spPr>
          <a:xfrm>
            <a:off x="304800" y="1676400"/>
            <a:ext cx="8686800" cy="4953000"/>
          </a:xfrm>
        </p:spPr>
        <p:txBody>
          <a:bodyPr>
            <a:normAutofit lnSpcReduction="10000"/>
          </a:bodyPr>
          <a:lstStyle/>
          <a:p>
            <a:pPr>
              <a:buNone/>
            </a:pPr>
            <a:r>
              <a:rPr lang="en-US" dirty="0" smtClean="0"/>
              <a:t>Faculty Participants:</a:t>
            </a:r>
          </a:p>
          <a:p>
            <a:r>
              <a:rPr lang="en-US" dirty="0" smtClean="0"/>
              <a:t>Richard Middleton-Kaplan, Academy for Teaching Excellence</a:t>
            </a:r>
          </a:p>
          <a:p>
            <a:r>
              <a:rPr lang="en-US" dirty="0" smtClean="0"/>
              <a:t>Patricia </a:t>
            </a:r>
            <a:r>
              <a:rPr lang="en-US" dirty="0" err="1" smtClean="0"/>
              <a:t>Hamlen</a:t>
            </a:r>
            <a:r>
              <a:rPr lang="en-US" dirty="0" smtClean="0"/>
              <a:t>, Anthropology</a:t>
            </a:r>
          </a:p>
          <a:p>
            <a:r>
              <a:rPr lang="en-US" dirty="0" smtClean="0"/>
              <a:t>Judi </a:t>
            </a:r>
            <a:r>
              <a:rPr lang="en-US" dirty="0" err="1" smtClean="0"/>
              <a:t>Nitsch</a:t>
            </a:r>
            <a:r>
              <a:rPr lang="en-US" dirty="0" smtClean="0"/>
              <a:t>, English</a:t>
            </a:r>
          </a:p>
          <a:p>
            <a:r>
              <a:rPr lang="en-US" dirty="0" smtClean="0"/>
              <a:t>Judy </a:t>
            </a:r>
            <a:r>
              <a:rPr lang="en-US" dirty="0" err="1" smtClean="0"/>
              <a:t>Kaplow</a:t>
            </a:r>
            <a:r>
              <a:rPr lang="en-US" dirty="0" smtClean="0"/>
              <a:t>, Humanities</a:t>
            </a:r>
          </a:p>
          <a:p>
            <a:r>
              <a:rPr lang="en-US" dirty="0" smtClean="0"/>
              <a:t>Valerie Walker, Human Services Program</a:t>
            </a:r>
          </a:p>
          <a:p>
            <a:r>
              <a:rPr lang="en-US" dirty="0" err="1" smtClean="0"/>
              <a:t>Bhasker</a:t>
            </a:r>
            <a:r>
              <a:rPr lang="en-US" dirty="0" smtClean="0"/>
              <a:t> </a:t>
            </a:r>
            <a:r>
              <a:rPr lang="en-US" dirty="0" err="1" smtClean="0"/>
              <a:t>Moorthy</a:t>
            </a:r>
            <a:r>
              <a:rPr lang="en-US" dirty="0" smtClean="0"/>
              <a:t>, Physical Sciences (Astronomy)</a:t>
            </a:r>
          </a:p>
          <a:p>
            <a:r>
              <a:rPr lang="en-US" dirty="0" smtClean="0"/>
              <a:t>Jim </a:t>
            </a:r>
            <a:r>
              <a:rPr lang="en-US" dirty="0" err="1" smtClean="0"/>
              <a:t>Gramlich</a:t>
            </a:r>
            <a:r>
              <a:rPr lang="en-US" dirty="0" smtClean="0"/>
              <a:t>, Sociology</a:t>
            </a:r>
          </a:p>
          <a:p>
            <a:pPr>
              <a:buNone/>
            </a:pPr>
            <a:endParaRPr lang="en-US" dirty="0" smtClean="0"/>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524000" y="457200"/>
            <a:ext cx="6248400" cy="584775"/>
          </a:xfrm>
          <a:prstGeom prst="rect">
            <a:avLst/>
          </a:prstGeom>
          <a:noFill/>
        </p:spPr>
        <p:txBody>
          <a:bodyPr wrap="square" rtlCol="0">
            <a:spAutoFit/>
          </a:bodyPr>
          <a:lstStyle/>
          <a:p>
            <a:pPr algn="ctr"/>
            <a:r>
              <a:rPr lang="en-US" sz="3200" dirty="0" smtClean="0">
                <a:solidFill>
                  <a:prstClr val="white"/>
                </a:solidFill>
                <a:cs typeface="Arial" pitchFamily="34" charset="0"/>
              </a:rPr>
              <a:t>International Studies and Programs</a:t>
            </a:r>
            <a:endParaRPr lang="en-US" sz="3200" dirty="0">
              <a:solidFill>
                <a:prstClr val="white"/>
              </a:solidFill>
              <a:cs typeface="Arial" pitchFamily="34" charset="0"/>
            </a:endParaRPr>
          </a:p>
        </p:txBody>
      </p:sp>
    </p:spTree>
    <p:extLst>
      <p:ext uri="{BB962C8B-B14F-4D97-AF65-F5344CB8AC3E}">
        <p14:creationId xmlns:p14="http://schemas.microsoft.com/office/powerpoint/2010/main" val="2660890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Hyo;p</a:t>
            </a:r>
            <a:endParaRPr lang="en-US" dirty="0"/>
          </a:p>
        </p:txBody>
      </p:sp>
      <p:sp>
        <p:nvSpPr>
          <p:cNvPr id="3" name="Subtitle 2"/>
          <p:cNvSpPr>
            <a:spLocks noGrp="1"/>
          </p:cNvSpPr>
          <p:nvPr>
            <p:ph idx="1"/>
          </p:nvPr>
        </p:nvSpPr>
        <p:spPr>
          <a:xfrm>
            <a:off x="457200" y="1676400"/>
            <a:ext cx="8229600" cy="4953000"/>
          </a:xfrm>
        </p:spPr>
        <p:txBody>
          <a:bodyPr>
            <a:normAutofit/>
          </a:bodyPr>
          <a:lstStyle/>
          <a:p>
            <a:pPr marL="0" indent="0">
              <a:buNone/>
            </a:pPr>
            <a:r>
              <a:rPr lang="en-US" dirty="0" smtClean="0"/>
              <a:t>Richard Middleton-Kaplan</a:t>
            </a:r>
          </a:p>
          <a:p>
            <a:pPr marL="0" indent="0">
              <a:buNone/>
            </a:pPr>
            <a:r>
              <a:rPr lang="en-US" sz="2400" dirty="0" smtClean="0"/>
              <a:t>Fall 2014: </a:t>
            </a:r>
          </a:p>
          <a:p>
            <a:r>
              <a:rPr lang="en-US" sz="2400" dirty="0" smtClean="0"/>
              <a:t>Human Rights  Expo: Oct. 29 from 9 am to 4 pm</a:t>
            </a:r>
          </a:p>
          <a:p>
            <a:r>
              <a:rPr lang="en-US" sz="2400" dirty="0" smtClean="0"/>
              <a:t>Read Around the World: </a:t>
            </a:r>
            <a:r>
              <a:rPr lang="en-US" sz="2400" dirty="0" err="1" smtClean="0"/>
              <a:t>Dinewa</a:t>
            </a:r>
            <a:r>
              <a:rPr lang="en-US" sz="2400" dirty="0" smtClean="0"/>
              <a:t> </a:t>
            </a:r>
            <a:r>
              <a:rPr lang="en-US" sz="2400" dirty="0" err="1" smtClean="0"/>
              <a:t>Mengestu’s</a:t>
            </a:r>
            <a:r>
              <a:rPr lang="en-US" sz="2400" dirty="0" smtClean="0"/>
              <a:t> </a:t>
            </a:r>
            <a:r>
              <a:rPr lang="en-US" sz="2400" i="1" dirty="0" smtClean="0"/>
              <a:t>All Our Names  </a:t>
            </a:r>
            <a:r>
              <a:rPr lang="en-US" sz="2400" dirty="0" smtClean="0"/>
              <a:t>Oct. 31 from 12 – 2 pm</a:t>
            </a:r>
          </a:p>
          <a:p>
            <a:r>
              <a:rPr lang="en-US" sz="2400" dirty="0" smtClean="0"/>
              <a:t>Global Gurus Hangout: “</a:t>
            </a:r>
            <a:r>
              <a:rPr lang="en-US" sz="2400" dirty="0" err="1" smtClean="0"/>
              <a:t>Peacebuilding</a:t>
            </a:r>
            <a:r>
              <a:rPr lang="en-US" sz="2400" dirty="0" smtClean="0"/>
              <a:t> by Women’s Collectives in Rwanda and Uganda” with Valerie Walker, </a:t>
            </a:r>
          </a:p>
          <a:p>
            <a:pPr marL="0" indent="0">
              <a:buNone/>
            </a:pPr>
            <a:r>
              <a:rPr lang="en-US" sz="2400" dirty="0"/>
              <a:t> </a:t>
            </a:r>
            <a:r>
              <a:rPr lang="en-US" sz="2400" dirty="0" smtClean="0"/>
              <a:t>     Nov. 4 from 3:30 – 4:45 pm</a:t>
            </a:r>
          </a:p>
          <a:p>
            <a:pPr marL="0" indent="0">
              <a:buNone/>
            </a:pPr>
            <a:r>
              <a:rPr lang="en-US" sz="2400" dirty="0" smtClean="0"/>
              <a:t>Spring 2015:</a:t>
            </a:r>
          </a:p>
          <a:p>
            <a:pPr marL="0" indent="0">
              <a:buNone/>
            </a:pPr>
            <a:r>
              <a:rPr lang="en-US" sz="2400" dirty="0" smtClean="0"/>
              <a:t>GEC (3 credits): “Teaching about Human Rights, focus on Rwanda and Uganda: Atrocity, Transitional Justice, and </a:t>
            </a:r>
            <a:r>
              <a:rPr lang="en-US" sz="2400" dirty="0" err="1" smtClean="0"/>
              <a:t>Peacebuilding</a:t>
            </a:r>
            <a:r>
              <a:rPr lang="en-US" sz="2400" dirty="0" smtClean="0"/>
              <a:t>”</a:t>
            </a:r>
          </a:p>
          <a:p>
            <a:pPr marL="0" indent="0">
              <a:buNone/>
            </a:pPr>
            <a:endParaRPr lang="en-US" sz="2400" dirty="0" smtClean="0"/>
          </a:p>
          <a:p>
            <a:pPr marL="0" indent="0">
              <a:buNone/>
            </a:pPr>
            <a:endParaRPr lang="en-US" dirty="0" smtClean="0"/>
          </a:p>
          <a:p>
            <a:endParaRPr lang="en-US" dirty="0" smtClean="0"/>
          </a:p>
        </p:txBody>
      </p:sp>
      <p:pic>
        <p:nvPicPr>
          <p:cNvPr id="4" name="Picture 3" descr="17929_InltStudies_Display_JPEG.jpg"/>
          <p:cNvPicPr>
            <a:picLocks noChangeAspect="1"/>
          </p:cNvPicPr>
          <p:nvPr/>
        </p:nvPicPr>
        <p:blipFill>
          <a:blip r:embed="rId3" cstate="print"/>
          <a:stretch>
            <a:fillRect/>
          </a:stretch>
        </p:blipFill>
        <p:spPr>
          <a:xfrm>
            <a:off x="0" y="0"/>
            <a:ext cx="9144000" cy="1600200"/>
          </a:xfrm>
          <a:prstGeom prst="rect">
            <a:avLst/>
          </a:prstGeom>
        </p:spPr>
      </p:pic>
      <p:sp>
        <p:nvSpPr>
          <p:cNvPr id="5" name="TextBox 4"/>
          <p:cNvSpPr txBox="1"/>
          <p:nvPr/>
        </p:nvSpPr>
        <p:spPr>
          <a:xfrm>
            <a:off x="1600200" y="457200"/>
            <a:ext cx="5791200" cy="584775"/>
          </a:xfrm>
          <a:prstGeom prst="rect">
            <a:avLst/>
          </a:prstGeom>
          <a:noFill/>
        </p:spPr>
        <p:txBody>
          <a:bodyPr wrap="square" rtlCol="0">
            <a:spAutoFit/>
          </a:bodyPr>
          <a:lstStyle/>
          <a:p>
            <a:pPr algn="ctr"/>
            <a:r>
              <a:rPr lang="en-US" sz="3200" dirty="0" smtClean="0">
                <a:solidFill>
                  <a:prstClr val="white"/>
                </a:solidFill>
                <a:cs typeface="Arial" pitchFamily="34" charset="0"/>
              </a:rPr>
              <a:t>Academy for Teaching Excellence</a:t>
            </a:r>
            <a:endParaRPr lang="en-US" sz="3200" dirty="0">
              <a:solidFill>
                <a:prstClr val="white"/>
              </a:solidFill>
              <a:cs typeface="Arial" pitchFamily="34" charset="0"/>
            </a:endParaRPr>
          </a:p>
        </p:txBody>
      </p:sp>
    </p:spTree>
    <p:extLst>
      <p:ext uri="{BB962C8B-B14F-4D97-AF65-F5344CB8AC3E}">
        <p14:creationId xmlns:p14="http://schemas.microsoft.com/office/powerpoint/2010/main" val="498859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idx="4294967295"/>
          </p:nvPr>
        </p:nvSpPr>
        <p:spPr>
          <a:xfrm>
            <a:off x="685800" y="0"/>
            <a:ext cx="7772400" cy="1447800"/>
          </a:xfrm>
        </p:spPr>
        <p:txBody>
          <a:bodyPr/>
          <a:lstStyle/>
          <a:p>
            <a:pPr eaLnBrk="1" hangingPunct="1"/>
            <a:r>
              <a:rPr lang="en-US" smtClean="0"/>
              <a:t>Yea</a:t>
            </a:r>
          </a:p>
        </p:txBody>
      </p:sp>
      <p:sp>
        <p:nvSpPr>
          <p:cNvPr id="13315" name="Subtitle 2"/>
          <p:cNvSpPr>
            <a:spLocks noGrp="1"/>
          </p:cNvSpPr>
          <p:nvPr>
            <p:ph type="subTitle" idx="4294967295"/>
          </p:nvPr>
        </p:nvSpPr>
        <p:spPr>
          <a:xfrm>
            <a:off x="304800" y="1600200"/>
            <a:ext cx="8382000" cy="5029200"/>
          </a:xfrm>
        </p:spPr>
        <p:txBody>
          <a:bodyPr/>
          <a:lstStyle/>
          <a:p>
            <a:pPr eaLnBrk="1" hangingPunct="1"/>
            <a:endParaRPr lang="en-US" sz="2800" u="sng" dirty="0" smtClean="0"/>
          </a:p>
          <a:p>
            <a:pPr eaLnBrk="1" hangingPunct="1"/>
            <a:endParaRPr lang="en-US" sz="2800" dirty="0" smtClean="0"/>
          </a:p>
        </p:txBody>
      </p:sp>
      <p:pic>
        <p:nvPicPr>
          <p:cNvPr id="13316" name="Picture 3" descr="17929_InltStudies_Display_JPE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p:cNvSpPr txBox="1">
            <a:spLocks noChangeArrowheads="1"/>
          </p:cNvSpPr>
          <p:nvPr/>
        </p:nvSpPr>
        <p:spPr bwMode="auto">
          <a:xfrm>
            <a:off x="1447800" y="4572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3200" dirty="0">
                <a:solidFill>
                  <a:srgbClr val="FFFFFF"/>
                </a:solidFill>
                <a:latin typeface="Calibri" pitchFamily="34" charset="0"/>
              </a:rPr>
              <a:t> Academy for Teaching Excellence</a:t>
            </a:r>
          </a:p>
        </p:txBody>
      </p:sp>
    </p:spTree>
    <p:extLst>
      <p:ext uri="{BB962C8B-B14F-4D97-AF65-F5344CB8AC3E}">
        <p14:creationId xmlns:p14="http://schemas.microsoft.com/office/powerpoint/2010/main" val="951466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97898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628</TotalTime>
  <Words>1916</Words>
  <Application>Microsoft Office PowerPoint</Application>
  <PresentationFormat>On-screen Show (4:3)</PresentationFormat>
  <Paragraphs>336</Paragraphs>
  <Slides>50</Slides>
  <Notes>21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3" baseType="lpstr">
      <vt:lpstr>1_Office Theme</vt:lpstr>
      <vt:lpstr>2_Office Theme</vt:lpstr>
      <vt:lpstr>Acrobat Document</vt:lpstr>
      <vt:lpstr>Yea</vt:lpstr>
      <vt:lpstr>M</vt:lpstr>
      <vt:lpstr>PowerPoint Presentation</vt:lpstr>
      <vt:lpstr>M</vt:lpstr>
      <vt:lpstr>PowerPoint Presentation</vt:lpstr>
      <vt:lpstr>Jp  </vt:lpstr>
      <vt:lpstr>Hyo;p</vt:lpstr>
      <vt:lpstr>Yea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vt:lpstr>
      <vt:lpstr>Background Research: Dian Fossey and The Karisoke Research Center </vt:lpstr>
      <vt:lpstr>The Experience: Volcanoes National Park, Rwanda</vt:lpstr>
      <vt:lpstr>Dian Fossey Gorilla Fund International</vt:lpstr>
      <vt:lpstr>Our first glimpse</vt:lpstr>
      <vt:lpstr>Ten feet away…</vt:lpstr>
      <vt:lpstr>The Titus Group</vt:lpstr>
      <vt:lpstr>The Harper Group</vt:lpstr>
      <vt:lpstr>Yea</vt:lpstr>
      <vt:lpstr>Yea</vt:lpstr>
      <vt:lpstr>Implementation</vt:lpstr>
      <vt:lpstr>Additional Projects</vt:lpstr>
      <vt:lpstr>Yea</vt:lpstr>
      <vt:lpstr>The Trip’s Contributions to Student Outcomes</vt:lpstr>
      <vt:lpstr>Other Applications</vt:lpstr>
      <vt:lpstr>PowerPoint Presentation</vt:lpstr>
      <vt:lpstr>Yea</vt:lpstr>
      <vt:lpstr>PowerPoint Presentation</vt:lpstr>
      <vt:lpstr> Curriculum Infusion: HMS 121: Multiculturalism in Human Services </vt:lpstr>
      <vt:lpstr>HMS 121 ‘Multiculturalism’ Infusion</vt:lpstr>
      <vt:lpstr>Additional Course  Infusions &amp; Integration</vt:lpstr>
      <vt:lpstr>HMS Club Focus Area for 2014-15:</vt:lpstr>
      <vt:lpstr>HMS Program Development,  Harper &amp; Community Contributions</vt:lpstr>
      <vt:lpstr>PowerPoint Presentation</vt:lpstr>
      <vt:lpstr>Benefits of the Faculty International Seminar</vt:lpstr>
      <vt:lpstr>Yea</vt:lpstr>
      <vt:lpstr>Ethnoastronomy and archaeoastronomy </vt:lpstr>
      <vt:lpstr>Contemporary Astronomy</vt:lpstr>
      <vt:lpstr>Collaborations</vt:lpstr>
      <vt:lpstr>Yea</vt:lpstr>
      <vt:lpstr>Yea</vt:lpstr>
      <vt:lpstr>M</vt:lpstr>
      <vt:lpstr>PowerPoint Presentation</vt:lpstr>
      <vt:lpstr>PowerPoint Presentation</vt:lpstr>
    </vt:vector>
  </TitlesOfParts>
  <Company>William Rainey Harper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dc:title>
  <dc:creator>Richard Johnson</dc:creator>
  <cp:lastModifiedBy>Richard Johnson</cp:lastModifiedBy>
  <cp:revision>64</cp:revision>
  <dcterms:created xsi:type="dcterms:W3CDTF">2014-07-30T17:50:58Z</dcterms:created>
  <dcterms:modified xsi:type="dcterms:W3CDTF">2014-08-21T16:47:18Z</dcterms:modified>
</cp:coreProperties>
</file>